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6.jpeg" ContentType="image/jpe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238400" y="1122480"/>
            <a:ext cx="7428960" cy="11064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38400" y="1122480"/>
            <a:ext cx="7428960" cy="11064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</a:t>
            </a:r>
            <a:r>
              <a:rPr b="0" lang="uk-UA" sz="4400" spc="-1" strike="noStrike">
                <a:latin typeface="Arial"/>
              </a:rPr>
              <a:t>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38400" y="1122480"/>
            <a:ext cx="7428960" cy="2386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mailto:a.sidliarenko@unicheck.com" TargetMode="External"/><Relationship Id="rId2" Type="http://schemas.openxmlformats.org/officeDocument/2006/relationships/hyperlink" Target="https://www.facebook.com/UnicheckUa/" TargetMode="External"/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ro.uow.edu.au/apcei/09/papers/37/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-9000" y="166320"/>
            <a:ext cx="9905400" cy="264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Впровадження технічних засобів виявлення ознак плагіату в академічних та наукових текстах як чинник зменшення проявів порушення принципів академічної доброчесності.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Можливості українського сервісу Unicheck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7108200" y="5601600"/>
            <a:ext cx="631440" cy="712440"/>
          </a:xfrm>
          <a:custGeom>
            <a:avLst/>
            <a:gdLst/>
            <a:ahLst/>
            <a:rect l="l" t="t" r="r" b="b"/>
            <a:pathLst>
              <a:path w="166370" h="187681">
                <a:moveTo>
                  <a:pt x="0" y="0"/>
                </a:moveTo>
                <a:lnTo>
                  <a:pt x="43574" y="0"/>
                </a:lnTo>
                <a:lnTo>
                  <a:pt x="43574" y="80899"/>
                </a:lnTo>
                <a:lnTo>
                  <a:pt x="112687" y="0"/>
                </a:lnTo>
                <a:lnTo>
                  <a:pt x="161582" y="0"/>
                </a:lnTo>
                <a:lnTo>
                  <a:pt x="90881" y="83795"/>
                </a:lnTo>
                <a:lnTo>
                  <a:pt x="166370" y="187681"/>
                </a:lnTo>
                <a:lnTo>
                  <a:pt x="116675" y="187681"/>
                </a:lnTo>
                <a:lnTo>
                  <a:pt x="63246" y="112090"/>
                </a:lnTo>
                <a:lnTo>
                  <a:pt x="43574" y="132436"/>
                </a:lnTo>
                <a:lnTo>
                  <a:pt x="43574" y="187681"/>
                </a:lnTo>
                <a:lnTo>
                  <a:pt x="0" y="187681"/>
                </a:lnTo>
                <a:lnTo>
                  <a:pt x="0" y="0"/>
                </a:lnTo>
                <a:close/>
              </a:path>
            </a:pathLst>
          </a:custGeom>
          <a:solidFill>
            <a:srgbClr val="434a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5711400" y="5601600"/>
            <a:ext cx="503280" cy="712440"/>
          </a:xfrm>
          <a:custGeom>
            <a:avLst/>
            <a:gdLst/>
            <a:ahLst/>
            <a:rect l="l" t="t" r="r" b="b"/>
            <a:pathLst>
              <a:path w="132613" h="187681">
                <a:moveTo>
                  <a:pt x="0" y="0"/>
                </a:moveTo>
                <a:lnTo>
                  <a:pt x="130226" y="0"/>
                </a:lnTo>
                <a:lnTo>
                  <a:pt x="130226" y="38062"/>
                </a:lnTo>
                <a:lnTo>
                  <a:pt x="43574" y="38062"/>
                </a:lnTo>
                <a:lnTo>
                  <a:pt x="43574" y="74549"/>
                </a:lnTo>
                <a:lnTo>
                  <a:pt x="117996" y="74549"/>
                </a:lnTo>
                <a:lnTo>
                  <a:pt x="117996" y="109703"/>
                </a:lnTo>
                <a:lnTo>
                  <a:pt x="43574" y="109703"/>
                </a:lnTo>
                <a:lnTo>
                  <a:pt x="43574" y="149619"/>
                </a:lnTo>
                <a:lnTo>
                  <a:pt x="132613" y="149619"/>
                </a:lnTo>
                <a:lnTo>
                  <a:pt x="132613" y="187681"/>
                </a:lnTo>
                <a:lnTo>
                  <a:pt x="0" y="187681"/>
                </a:lnTo>
                <a:lnTo>
                  <a:pt x="0" y="0"/>
                </a:lnTo>
                <a:close/>
              </a:path>
            </a:pathLst>
          </a:custGeom>
          <a:solidFill>
            <a:srgbClr val="434a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"/>
          <p:cNvSpPr/>
          <p:nvPr/>
        </p:nvSpPr>
        <p:spPr>
          <a:xfrm>
            <a:off x="4900680" y="5601600"/>
            <a:ext cx="616320" cy="712440"/>
          </a:xfrm>
          <a:custGeom>
            <a:avLst/>
            <a:gdLst/>
            <a:ahLst/>
            <a:rect l="l" t="t" r="r" b="b"/>
            <a:pathLst>
              <a:path w="162382" h="187681">
                <a:moveTo>
                  <a:pt x="0" y="0"/>
                </a:moveTo>
                <a:lnTo>
                  <a:pt x="43599" y="0"/>
                </a:lnTo>
                <a:lnTo>
                  <a:pt x="43599" y="72695"/>
                </a:lnTo>
                <a:lnTo>
                  <a:pt x="118808" y="72695"/>
                </a:lnTo>
                <a:lnTo>
                  <a:pt x="118808" y="0"/>
                </a:lnTo>
                <a:lnTo>
                  <a:pt x="162382" y="0"/>
                </a:lnTo>
                <a:lnTo>
                  <a:pt x="162382" y="187681"/>
                </a:lnTo>
                <a:lnTo>
                  <a:pt x="118808" y="187681"/>
                </a:lnTo>
                <a:lnTo>
                  <a:pt x="118808" y="110757"/>
                </a:lnTo>
                <a:lnTo>
                  <a:pt x="43599" y="110757"/>
                </a:lnTo>
                <a:lnTo>
                  <a:pt x="43599" y="187681"/>
                </a:lnTo>
                <a:lnTo>
                  <a:pt x="0" y="187681"/>
                </a:lnTo>
                <a:lnTo>
                  <a:pt x="0" y="0"/>
                </a:lnTo>
                <a:close/>
              </a:path>
            </a:pathLst>
          </a:custGeom>
          <a:solidFill>
            <a:srgbClr val="434a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5"/>
          <p:cNvSpPr/>
          <p:nvPr/>
        </p:nvSpPr>
        <p:spPr>
          <a:xfrm>
            <a:off x="3790800" y="5601600"/>
            <a:ext cx="164880" cy="712440"/>
          </a:xfrm>
          <a:custGeom>
            <a:avLst/>
            <a:gdLst/>
            <a:ahLst/>
            <a:rect l="l" t="t" r="r" b="b"/>
            <a:pathLst>
              <a:path w="43586" h="187681">
                <a:moveTo>
                  <a:pt x="0" y="0"/>
                </a:moveTo>
                <a:lnTo>
                  <a:pt x="43586" y="0"/>
                </a:lnTo>
                <a:lnTo>
                  <a:pt x="43586" y="187681"/>
                </a:lnTo>
                <a:lnTo>
                  <a:pt x="0" y="187681"/>
                </a:lnTo>
                <a:lnTo>
                  <a:pt x="0" y="0"/>
                </a:lnTo>
              </a:path>
            </a:pathLst>
          </a:custGeom>
          <a:solidFill>
            <a:srgbClr val="434a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6"/>
          <p:cNvSpPr/>
          <p:nvPr/>
        </p:nvSpPr>
        <p:spPr>
          <a:xfrm>
            <a:off x="2968200" y="5601600"/>
            <a:ext cx="628560" cy="712440"/>
          </a:xfrm>
          <a:custGeom>
            <a:avLst/>
            <a:gdLst/>
            <a:ahLst/>
            <a:rect l="l" t="t" r="r" b="b"/>
            <a:pathLst>
              <a:path w="165583" h="187681">
                <a:moveTo>
                  <a:pt x="0" y="0"/>
                </a:moveTo>
                <a:lnTo>
                  <a:pt x="34023" y="0"/>
                </a:lnTo>
                <a:lnTo>
                  <a:pt x="121984" y="110236"/>
                </a:lnTo>
                <a:lnTo>
                  <a:pt x="121984" y="0"/>
                </a:lnTo>
                <a:lnTo>
                  <a:pt x="165583" y="0"/>
                </a:lnTo>
                <a:lnTo>
                  <a:pt x="165583" y="187681"/>
                </a:lnTo>
                <a:lnTo>
                  <a:pt x="130493" y="187681"/>
                </a:lnTo>
                <a:lnTo>
                  <a:pt x="43586" y="80353"/>
                </a:lnTo>
                <a:lnTo>
                  <a:pt x="43586" y="187681"/>
                </a:lnTo>
                <a:lnTo>
                  <a:pt x="0" y="187681"/>
                </a:lnTo>
                <a:lnTo>
                  <a:pt x="0" y="0"/>
                </a:lnTo>
                <a:close/>
              </a:path>
            </a:pathLst>
          </a:custGeom>
          <a:solidFill>
            <a:srgbClr val="434a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7"/>
          <p:cNvSpPr/>
          <p:nvPr/>
        </p:nvSpPr>
        <p:spPr>
          <a:xfrm>
            <a:off x="2147400" y="5601600"/>
            <a:ext cx="635400" cy="718200"/>
          </a:xfrm>
          <a:custGeom>
            <a:avLst/>
            <a:gdLst/>
            <a:ahLst/>
            <a:rect l="l" t="t" r="r" b="b"/>
            <a:pathLst>
              <a:path w="167437" h="189268">
                <a:moveTo>
                  <a:pt x="0" y="0"/>
                </a:moveTo>
                <a:lnTo>
                  <a:pt x="43599" y="0"/>
                </a:lnTo>
                <a:lnTo>
                  <a:pt x="43599" y="95961"/>
                </a:lnTo>
                <a:cubicBezTo>
                  <a:pt x="43599" y="103188"/>
                  <a:pt x="44310" y="110058"/>
                  <a:pt x="45720" y="116574"/>
                </a:cubicBezTo>
                <a:cubicBezTo>
                  <a:pt x="47142" y="123089"/>
                  <a:pt x="49441" y="128918"/>
                  <a:pt x="52629" y="134023"/>
                </a:cubicBezTo>
                <a:cubicBezTo>
                  <a:pt x="55816" y="139129"/>
                  <a:pt x="59944" y="143193"/>
                  <a:pt x="64986" y="146177"/>
                </a:cubicBezTo>
                <a:cubicBezTo>
                  <a:pt x="70040" y="149174"/>
                  <a:pt x="76289" y="150673"/>
                  <a:pt x="83731" y="150673"/>
                </a:cubicBezTo>
                <a:cubicBezTo>
                  <a:pt x="91173" y="150673"/>
                  <a:pt x="97460" y="149136"/>
                  <a:pt x="102603" y="146050"/>
                </a:cubicBezTo>
                <a:cubicBezTo>
                  <a:pt x="107734" y="142977"/>
                  <a:pt x="111887" y="138862"/>
                  <a:pt x="115087" y="133757"/>
                </a:cubicBezTo>
                <a:cubicBezTo>
                  <a:pt x="118275" y="128651"/>
                  <a:pt x="120536" y="122784"/>
                  <a:pt x="121857" y="116180"/>
                </a:cubicBezTo>
                <a:cubicBezTo>
                  <a:pt x="123190" y="109576"/>
                  <a:pt x="123863" y="102832"/>
                  <a:pt x="123863" y="95961"/>
                </a:cubicBezTo>
                <a:lnTo>
                  <a:pt x="123863" y="0"/>
                </a:lnTo>
                <a:lnTo>
                  <a:pt x="167437" y="0"/>
                </a:lnTo>
                <a:lnTo>
                  <a:pt x="167437" y="95961"/>
                </a:lnTo>
                <a:cubicBezTo>
                  <a:pt x="167437" y="109004"/>
                  <a:pt x="165811" y="121158"/>
                  <a:pt x="162522" y="132436"/>
                </a:cubicBezTo>
                <a:cubicBezTo>
                  <a:pt x="159245" y="143713"/>
                  <a:pt x="154203" y="153594"/>
                  <a:pt x="147384" y="162052"/>
                </a:cubicBezTo>
                <a:cubicBezTo>
                  <a:pt x="140551" y="170510"/>
                  <a:pt x="131877" y="177152"/>
                  <a:pt x="121336" y="182004"/>
                </a:cubicBezTo>
                <a:cubicBezTo>
                  <a:pt x="110795" y="186855"/>
                  <a:pt x="98260" y="189268"/>
                  <a:pt x="83731" y="189268"/>
                </a:cubicBezTo>
                <a:cubicBezTo>
                  <a:pt x="68669" y="189268"/>
                  <a:pt x="55816" y="186716"/>
                  <a:pt x="45187" y="181597"/>
                </a:cubicBezTo>
                <a:cubicBezTo>
                  <a:pt x="34557" y="176492"/>
                  <a:pt x="25921" y="169659"/>
                  <a:pt x="19279" y="161125"/>
                </a:cubicBezTo>
                <a:cubicBezTo>
                  <a:pt x="12637" y="152565"/>
                  <a:pt x="7747" y="142659"/>
                  <a:pt x="4661" y="131382"/>
                </a:cubicBezTo>
                <a:cubicBezTo>
                  <a:pt x="1562" y="120104"/>
                  <a:pt x="0" y="108293"/>
                  <a:pt x="0" y="95961"/>
                </a:cubicBezTo>
                <a:lnTo>
                  <a:pt x="0" y="0"/>
                </a:lnTo>
                <a:close/>
              </a:path>
            </a:pathLst>
          </a:custGeom>
          <a:solidFill>
            <a:srgbClr val="434a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8"/>
          <p:cNvSpPr/>
          <p:nvPr/>
        </p:nvSpPr>
        <p:spPr>
          <a:xfrm>
            <a:off x="6315840" y="5597640"/>
            <a:ext cx="652680" cy="722520"/>
          </a:xfrm>
          <a:custGeom>
            <a:avLst/>
            <a:gdLst/>
            <a:ahLst/>
            <a:rect l="l" t="t" r="r" b="b"/>
            <a:pathLst>
              <a:path w="171958" h="190322">
                <a:moveTo>
                  <a:pt x="94615" y="0"/>
                </a:moveTo>
                <a:cubicBezTo>
                  <a:pt x="112331" y="0"/>
                  <a:pt x="127711" y="3784"/>
                  <a:pt x="140729" y="11367"/>
                </a:cubicBezTo>
                <a:cubicBezTo>
                  <a:pt x="153746" y="18948"/>
                  <a:pt x="163449" y="28803"/>
                  <a:pt x="169824" y="40970"/>
                </a:cubicBezTo>
                <a:lnTo>
                  <a:pt x="136334" y="64237"/>
                </a:lnTo>
                <a:cubicBezTo>
                  <a:pt x="134214" y="59296"/>
                  <a:pt x="131508" y="55207"/>
                  <a:pt x="128232" y="51943"/>
                </a:cubicBezTo>
                <a:cubicBezTo>
                  <a:pt x="124955" y="48692"/>
                  <a:pt x="121361" y="46038"/>
                  <a:pt x="117462" y="44018"/>
                </a:cubicBezTo>
                <a:cubicBezTo>
                  <a:pt x="113563" y="41986"/>
                  <a:pt x="109575" y="40576"/>
                  <a:pt x="105512" y="39776"/>
                </a:cubicBezTo>
                <a:cubicBezTo>
                  <a:pt x="101435" y="38989"/>
                  <a:pt x="97447" y="38595"/>
                  <a:pt x="93548" y="38595"/>
                </a:cubicBezTo>
                <a:cubicBezTo>
                  <a:pt x="85217" y="38595"/>
                  <a:pt x="77952" y="40259"/>
                  <a:pt x="71755" y="43612"/>
                </a:cubicBezTo>
                <a:cubicBezTo>
                  <a:pt x="65545" y="46965"/>
                  <a:pt x="60414" y="51283"/>
                  <a:pt x="56337" y="56566"/>
                </a:cubicBezTo>
                <a:cubicBezTo>
                  <a:pt x="52273" y="61849"/>
                  <a:pt x="49250" y="67843"/>
                  <a:pt x="47307" y="74536"/>
                </a:cubicBezTo>
                <a:cubicBezTo>
                  <a:pt x="45352" y="81242"/>
                  <a:pt x="44386" y="88024"/>
                  <a:pt x="44386" y="94894"/>
                </a:cubicBezTo>
                <a:cubicBezTo>
                  <a:pt x="44386" y="102299"/>
                  <a:pt x="45542" y="109436"/>
                  <a:pt x="47841" y="116307"/>
                </a:cubicBezTo>
                <a:cubicBezTo>
                  <a:pt x="50140" y="123177"/>
                  <a:pt x="53454" y="129261"/>
                  <a:pt x="57798" y="134544"/>
                </a:cubicBezTo>
                <a:cubicBezTo>
                  <a:pt x="62141" y="139827"/>
                  <a:pt x="67373" y="144031"/>
                  <a:pt x="73482" y="147104"/>
                </a:cubicBezTo>
                <a:cubicBezTo>
                  <a:pt x="79603" y="150190"/>
                  <a:pt x="86462" y="151727"/>
                  <a:pt x="94081" y="151727"/>
                </a:cubicBezTo>
                <a:cubicBezTo>
                  <a:pt x="97980" y="151727"/>
                  <a:pt x="102006" y="151244"/>
                  <a:pt x="106172" y="150279"/>
                </a:cubicBezTo>
                <a:cubicBezTo>
                  <a:pt x="110337" y="149301"/>
                  <a:pt x="114325" y="147803"/>
                  <a:pt x="118123" y="145783"/>
                </a:cubicBezTo>
                <a:cubicBezTo>
                  <a:pt x="121945" y="143764"/>
                  <a:pt x="125438" y="141110"/>
                  <a:pt x="128638" y="137846"/>
                </a:cubicBezTo>
                <a:cubicBezTo>
                  <a:pt x="131826" y="134595"/>
                  <a:pt x="134391" y="130581"/>
                  <a:pt x="136334" y="125832"/>
                </a:cubicBezTo>
                <a:lnTo>
                  <a:pt x="171958" y="146710"/>
                </a:lnTo>
                <a:cubicBezTo>
                  <a:pt x="169113" y="153581"/>
                  <a:pt x="164909" y="159753"/>
                  <a:pt x="159334" y="165214"/>
                </a:cubicBezTo>
                <a:cubicBezTo>
                  <a:pt x="153746" y="170675"/>
                  <a:pt x="147320" y="175247"/>
                  <a:pt x="140068" y="178956"/>
                </a:cubicBezTo>
                <a:cubicBezTo>
                  <a:pt x="132791" y="182651"/>
                  <a:pt x="125095" y="185483"/>
                  <a:pt x="116942" y="187414"/>
                </a:cubicBezTo>
                <a:cubicBezTo>
                  <a:pt x="108788" y="189357"/>
                  <a:pt x="100812" y="190322"/>
                  <a:pt x="93015" y="190322"/>
                </a:cubicBezTo>
                <a:cubicBezTo>
                  <a:pt x="79375" y="190322"/>
                  <a:pt x="66840" y="187553"/>
                  <a:pt x="55410" y="181991"/>
                </a:cubicBezTo>
                <a:cubicBezTo>
                  <a:pt x="43980" y="176454"/>
                  <a:pt x="34150" y="169088"/>
                  <a:pt x="25908" y="159918"/>
                </a:cubicBezTo>
                <a:cubicBezTo>
                  <a:pt x="17666" y="150762"/>
                  <a:pt x="11290" y="140373"/>
                  <a:pt x="6782" y="128727"/>
                </a:cubicBezTo>
                <a:cubicBezTo>
                  <a:pt x="2248" y="117107"/>
                  <a:pt x="0" y="105296"/>
                  <a:pt x="0" y="93307"/>
                </a:cubicBezTo>
                <a:cubicBezTo>
                  <a:pt x="0" y="82029"/>
                  <a:pt x="2121" y="70790"/>
                  <a:pt x="6375" y="59601"/>
                </a:cubicBezTo>
                <a:cubicBezTo>
                  <a:pt x="10630" y="48412"/>
                  <a:pt x="16827" y="38418"/>
                  <a:pt x="24968" y="29604"/>
                </a:cubicBezTo>
                <a:cubicBezTo>
                  <a:pt x="33121" y="20803"/>
                  <a:pt x="43053" y="13652"/>
                  <a:pt x="54750" y="8192"/>
                </a:cubicBezTo>
                <a:cubicBezTo>
                  <a:pt x="66446" y="2730"/>
                  <a:pt x="79731" y="0"/>
                  <a:pt x="94615" y="0"/>
                </a:cubicBezTo>
                <a:close/>
              </a:path>
            </a:pathLst>
          </a:custGeom>
          <a:solidFill>
            <a:srgbClr val="434a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9"/>
          <p:cNvSpPr/>
          <p:nvPr/>
        </p:nvSpPr>
        <p:spPr>
          <a:xfrm>
            <a:off x="4108320" y="5597640"/>
            <a:ext cx="652680" cy="722520"/>
          </a:xfrm>
          <a:custGeom>
            <a:avLst/>
            <a:gdLst/>
            <a:ahLst/>
            <a:rect l="l" t="t" r="r" b="b"/>
            <a:pathLst>
              <a:path w="171971" h="190322">
                <a:moveTo>
                  <a:pt x="94615" y="0"/>
                </a:moveTo>
                <a:cubicBezTo>
                  <a:pt x="112332" y="0"/>
                  <a:pt x="127711" y="3784"/>
                  <a:pt x="140729" y="11367"/>
                </a:cubicBezTo>
                <a:cubicBezTo>
                  <a:pt x="153759" y="18948"/>
                  <a:pt x="163449" y="28803"/>
                  <a:pt x="169825" y="40970"/>
                </a:cubicBezTo>
                <a:lnTo>
                  <a:pt x="136347" y="64237"/>
                </a:lnTo>
                <a:cubicBezTo>
                  <a:pt x="134226" y="59296"/>
                  <a:pt x="131521" y="55207"/>
                  <a:pt x="128232" y="51943"/>
                </a:cubicBezTo>
                <a:cubicBezTo>
                  <a:pt x="124968" y="48692"/>
                  <a:pt x="121374" y="46038"/>
                  <a:pt x="117475" y="44018"/>
                </a:cubicBezTo>
                <a:cubicBezTo>
                  <a:pt x="113589" y="41986"/>
                  <a:pt x="109588" y="40576"/>
                  <a:pt x="105512" y="39776"/>
                </a:cubicBezTo>
                <a:cubicBezTo>
                  <a:pt x="101448" y="38989"/>
                  <a:pt x="97460" y="38595"/>
                  <a:pt x="93561" y="38595"/>
                </a:cubicBezTo>
                <a:cubicBezTo>
                  <a:pt x="85230" y="38595"/>
                  <a:pt x="77965" y="40259"/>
                  <a:pt x="71755" y="43612"/>
                </a:cubicBezTo>
                <a:cubicBezTo>
                  <a:pt x="65570" y="46965"/>
                  <a:pt x="60427" y="51283"/>
                  <a:pt x="56350" y="56566"/>
                </a:cubicBezTo>
                <a:cubicBezTo>
                  <a:pt x="52273" y="61849"/>
                  <a:pt x="49263" y="67843"/>
                  <a:pt x="47308" y="74536"/>
                </a:cubicBezTo>
                <a:cubicBezTo>
                  <a:pt x="45352" y="81242"/>
                  <a:pt x="44387" y="88024"/>
                  <a:pt x="44387" y="94894"/>
                </a:cubicBezTo>
                <a:cubicBezTo>
                  <a:pt x="44387" y="102299"/>
                  <a:pt x="45542" y="109436"/>
                  <a:pt x="47841" y="116307"/>
                </a:cubicBezTo>
                <a:cubicBezTo>
                  <a:pt x="50152" y="123177"/>
                  <a:pt x="53467" y="129261"/>
                  <a:pt x="57810" y="134544"/>
                </a:cubicBezTo>
                <a:cubicBezTo>
                  <a:pt x="62154" y="139827"/>
                  <a:pt x="67386" y="144031"/>
                  <a:pt x="73482" y="147104"/>
                </a:cubicBezTo>
                <a:cubicBezTo>
                  <a:pt x="79604" y="150190"/>
                  <a:pt x="86474" y="151727"/>
                  <a:pt x="94082" y="151727"/>
                </a:cubicBezTo>
                <a:cubicBezTo>
                  <a:pt x="97993" y="151727"/>
                  <a:pt x="102019" y="151244"/>
                  <a:pt x="106172" y="150279"/>
                </a:cubicBezTo>
                <a:cubicBezTo>
                  <a:pt x="110350" y="149301"/>
                  <a:pt x="114338" y="147803"/>
                  <a:pt x="118148" y="145783"/>
                </a:cubicBezTo>
                <a:cubicBezTo>
                  <a:pt x="121945" y="143764"/>
                  <a:pt x="125451" y="141110"/>
                  <a:pt x="128638" y="137846"/>
                </a:cubicBezTo>
                <a:cubicBezTo>
                  <a:pt x="131826" y="134595"/>
                  <a:pt x="134391" y="130581"/>
                  <a:pt x="136347" y="125832"/>
                </a:cubicBezTo>
                <a:lnTo>
                  <a:pt x="171971" y="146710"/>
                </a:lnTo>
                <a:cubicBezTo>
                  <a:pt x="169139" y="153581"/>
                  <a:pt x="164910" y="159753"/>
                  <a:pt x="159334" y="165214"/>
                </a:cubicBezTo>
                <a:cubicBezTo>
                  <a:pt x="153759" y="170675"/>
                  <a:pt x="147333" y="175247"/>
                  <a:pt x="140068" y="178956"/>
                </a:cubicBezTo>
                <a:cubicBezTo>
                  <a:pt x="132804" y="182651"/>
                  <a:pt x="125095" y="185483"/>
                  <a:pt x="116942" y="187414"/>
                </a:cubicBezTo>
                <a:cubicBezTo>
                  <a:pt x="108788" y="189357"/>
                  <a:pt x="100825" y="190322"/>
                  <a:pt x="93015" y="190322"/>
                </a:cubicBezTo>
                <a:cubicBezTo>
                  <a:pt x="79388" y="190322"/>
                  <a:pt x="66840" y="187553"/>
                  <a:pt x="55410" y="181991"/>
                </a:cubicBezTo>
                <a:cubicBezTo>
                  <a:pt x="43980" y="176454"/>
                  <a:pt x="34150" y="169088"/>
                  <a:pt x="25921" y="159918"/>
                </a:cubicBezTo>
                <a:cubicBezTo>
                  <a:pt x="17678" y="150762"/>
                  <a:pt x="11290" y="140373"/>
                  <a:pt x="6782" y="128727"/>
                </a:cubicBezTo>
                <a:cubicBezTo>
                  <a:pt x="2261" y="117107"/>
                  <a:pt x="0" y="105296"/>
                  <a:pt x="0" y="93307"/>
                </a:cubicBezTo>
                <a:cubicBezTo>
                  <a:pt x="0" y="82029"/>
                  <a:pt x="2134" y="70790"/>
                  <a:pt x="6375" y="59601"/>
                </a:cubicBezTo>
                <a:cubicBezTo>
                  <a:pt x="10630" y="48412"/>
                  <a:pt x="16840" y="38418"/>
                  <a:pt x="24994" y="29604"/>
                </a:cubicBezTo>
                <a:cubicBezTo>
                  <a:pt x="33134" y="20803"/>
                  <a:pt x="43066" y="13652"/>
                  <a:pt x="54750" y="8192"/>
                </a:cubicBezTo>
                <a:cubicBezTo>
                  <a:pt x="66447" y="2730"/>
                  <a:pt x="79743" y="0"/>
                  <a:pt x="94615" y="0"/>
                </a:cubicBezTo>
                <a:close/>
              </a:path>
            </a:pathLst>
          </a:custGeom>
          <a:solidFill>
            <a:srgbClr val="434a5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10"/>
          <p:cNvSpPr/>
          <p:nvPr/>
        </p:nvSpPr>
        <p:spPr>
          <a:xfrm>
            <a:off x="4172400" y="3465360"/>
            <a:ext cx="1494000" cy="1601280"/>
          </a:xfrm>
          <a:custGeom>
            <a:avLst/>
            <a:gdLst/>
            <a:ahLst/>
            <a:rect l="l" t="t" r="r" b="b"/>
            <a:pathLst>
              <a:path w="393332" h="421627">
                <a:moveTo>
                  <a:pt x="56896" y="0"/>
                </a:moveTo>
                <a:lnTo>
                  <a:pt x="56896" y="225108"/>
                </a:lnTo>
                <a:cubicBezTo>
                  <a:pt x="56896" y="302222"/>
                  <a:pt x="119482" y="364770"/>
                  <a:pt x="196660" y="364770"/>
                </a:cubicBezTo>
                <a:cubicBezTo>
                  <a:pt x="273876" y="364770"/>
                  <a:pt x="336436" y="302222"/>
                  <a:pt x="336436" y="225108"/>
                </a:cubicBezTo>
                <a:lnTo>
                  <a:pt x="336436" y="2426"/>
                </a:lnTo>
                <a:lnTo>
                  <a:pt x="393332" y="59284"/>
                </a:lnTo>
                <a:lnTo>
                  <a:pt x="393332" y="225108"/>
                </a:lnTo>
                <a:cubicBezTo>
                  <a:pt x="393332" y="333642"/>
                  <a:pt x="305295" y="421627"/>
                  <a:pt x="196660" y="421627"/>
                </a:cubicBezTo>
                <a:cubicBezTo>
                  <a:pt x="88062" y="421627"/>
                  <a:pt x="0" y="333642"/>
                  <a:pt x="0" y="225108"/>
                </a:cubicBezTo>
                <a:lnTo>
                  <a:pt x="0" y="56858"/>
                </a:lnTo>
                <a:lnTo>
                  <a:pt x="56896" y="0"/>
                </a:lnTo>
                <a:close/>
              </a:path>
            </a:pathLst>
          </a:custGeom>
          <a:solidFill>
            <a:srgbClr val="66aef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11"/>
          <p:cNvSpPr/>
          <p:nvPr/>
        </p:nvSpPr>
        <p:spPr>
          <a:xfrm>
            <a:off x="4586040" y="3042360"/>
            <a:ext cx="648000" cy="1605960"/>
          </a:xfrm>
          <a:custGeom>
            <a:avLst/>
            <a:gdLst/>
            <a:ahLst/>
            <a:rect l="l" t="t" r="r" b="b"/>
            <a:pathLst>
              <a:path w="170701" h="422910">
                <a:moveTo>
                  <a:pt x="113805" y="0"/>
                </a:moveTo>
                <a:lnTo>
                  <a:pt x="170701" y="56871"/>
                </a:lnTo>
                <a:lnTo>
                  <a:pt x="170701" y="337630"/>
                </a:lnTo>
                <a:cubicBezTo>
                  <a:pt x="170701" y="384721"/>
                  <a:pt x="132499" y="422910"/>
                  <a:pt x="85357" y="422910"/>
                </a:cubicBezTo>
                <a:cubicBezTo>
                  <a:pt x="38227" y="422910"/>
                  <a:pt x="0" y="384721"/>
                  <a:pt x="0" y="337630"/>
                </a:cubicBezTo>
                <a:lnTo>
                  <a:pt x="0" y="59385"/>
                </a:lnTo>
                <a:lnTo>
                  <a:pt x="56909" y="2527"/>
                </a:lnTo>
                <a:lnTo>
                  <a:pt x="56909" y="337630"/>
                </a:lnTo>
                <a:cubicBezTo>
                  <a:pt x="56909" y="353327"/>
                  <a:pt x="69647" y="366052"/>
                  <a:pt x="85357" y="366052"/>
                </a:cubicBezTo>
                <a:cubicBezTo>
                  <a:pt x="101054" y="366052"/>
                  <a:pt x="113805" y="353327"/>
                  <a:pt x="113805" y="337630"/>
                </a:cubicBezTo>
                <a:lnTo>
                  <a:pt x="113805" y="0"/>
                </a:lnTo>
                <a:close/>
              </a:path>
            </a:pathLst>
          </a:custGeom>
          <a:solidFill>
            <a:srgbClr val="67aff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8260" descr=""/>
          <p:cNvPicPr/>
          <p:nvPr/>
        </p:nvPicPr>
        <p:blipFill>
          <a:blip r:embed="rId1"/>
          <a:stretch/>
        </p:blipFill>
        <p:spPr>
          <a:xfrm>
            <a:off x="4155120" y="3028680"/>
            <a:ext cx="1516680" cy="2037600"/>
          </a:xfrm>
          <a:prstGeom prst="rect">
            <a:avLst/>
          </a:prstGeom>
          <a:ln>
            <a:noFill/>
          </a:ln>
        </p:spPr>
      </p:pic>
      <p:pic>
        <p:nvPicPr>
          <p:cNvPr id="88" name="Picture 8261" descr=""/>
          <p:cNvPicPr/>
          <p:nvPr/>
        </p:nvPicPr>
        <p:blipFill>
          <a:blip r:embed="rId2"/>
          <a:stretch/>
        </p:blipFill>
        <p:spPr>
          <a:xfrm>
            <a:off x="4155120" y="3028680"/>
            <a:ext cx="1516680" cy="203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354600" y="824760"/>
            <a:ext cx="9449280" cy="563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Приклади: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1. Публікація під власним ім’ям результатів, отриманих іншими особами, з дозволу цих осіб не є порушенням авторського права, але є академічним плагіатом.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2. Авторське право має обмежений термін діяльності. По його закінченні дозволяється використання твору без згоди авторів чи їх правонаступників і без виплати відповідної винагороди. Натомість відсутність належних посилань незалежно від терміну давності джерела є ознакою академічного плагіату.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93A2E03D-A75A-4E9D-AA16-8CA80C175D58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48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Академічний плагіат vs авторське право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354600" y="1112760"/>
            <a:ext cx="9449280" cy="523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Основні види академічної відповідальності встановлені Законом України "Про освіту”.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Види академічної відповідальності (у тому числі додаткові та/або деталізовані) учасників освітнього процесу за конкретні порушення академічної доброчесності визначаються спеціальними законами та/або внутрішніми положеннями закладу освіти, що мають бути затверджені (погоджені) основним колегіальним органом управління закладу освіти та погоджені з відповідними органами самоврядування здобувачів освіти в частині їх відповідальності.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18D7A6E-EBF5-4E0A-BE8A-7558C28F8DA4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53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54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Академічний відповідальність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Призначення систем пошуку ознак плагіату</a:t>
            </a: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 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54600" y="2299680"/>
            <a:ext cx="9309240" cy="286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Системи для перевірки текстів на ознаки плагіату (антиплагіатні системи, сервіси) </a:t>
            </a: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– це програмно-апаратні комплекси (системи, сервіси) для порівняльного аналізу текстових документів на наявність запозичень/схожості/ідентичності порівняно із текстами розміщеними в мережі інтернет, репозитаріях, базах.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082AA49-BAE5-489D-AD38-0D8E6AD0C7C9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59" name="Picture 3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354600" y="860760"/>
            <a:ext cx="9309240" cy="246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Навіщо потрібні?</a:t>
            </a:r>
            <a:endParaRPr b="0" lang="uk-UA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Такі системи (сервіси) це як один із факторів запобігання плагіату, контролю, виявленню запозичень/схожості/ідентичності.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4C19F38-E887-4ADC-9B95-AD3E791A045F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63" name="Picture 4" descr=""/>
          <p:cNvPicPr/>
          <p:nvPr/>
        </p:nvPicPr>
        <p:blipFill>
          <a:blip r:embed="rId1"/>
          <a:stretch/>
        </p:blipFill>
        <p:spPr>
          <a:xfrm>
            <a:off x="6768720" y="3489120"/>
            <a:ext cx="2894760" cy="2428200"/>
          </a:xfrm>
          <a:prstGeom prst="rect">
            <a:avLst/>
          </a:prstGeom>
          <a:ln>
            <a:noFill/>
          </a:ln>
        </p:spPr>
      </p:pic>
      <p:sp>
        <p:nvSpPr>
          <p:cNvPr id="164" name="CustomShape 4"/>
          <p:cNvSpPr/>
          <p:nvPr/>
        </p:nvSpPr>
        <p:spPr>
          <a:xfrm>
            <a:off x="354600" y="3849120"/>
            <a:ext cx="6032520" cy="16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i="1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Тільки синергія людини-експерта і програмного забезпечення може дати дійсно якісні результати! 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354600" y="6134760"/>
            <a:ext cx="914004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uk-UA" sz="1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1. Безкоштовні сховища фотографій в мережі інтернет</a:t>
            </a:r>
            <a:endParaRPr b="0" lang="uk-UA" sz="1400" spc="-1" strike="noStrike">
              <a:latin typeface="Arial"/>
            </a:endParaRPr>
          </a:p>
        </p:txBody>
      </p:sp>
      <p:pic>
        <p:nvPicPr>
          <p:cNvPr id="166" name="Picture 10" descr=""/>
          <p:cNvPicPr/>
          <p:nvPr/>
        </p:nvPicPr>
        <p:blipFill>
          <a:blip r:embed="rId2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67" name="CustomShape 6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Призначення систем пошуку ознак плагіату</a:t>
            </a: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 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354600" y="824760"/>
            <a:ext cx="9449280" cy="563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Які питання допомагають вирішити?</a:t>
            </a:r>
            <a:endParaRPr b="0" lang="uk-UA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600" spc="-1" strike="noStrike">
              <a:latin typeface="Arial"/>
            </a:endParaRPr>
          </a:p>
          <a:p>
            <a:pPr marL="514440" indent="-513720" algn="ctr">
              <a:lnSpc>
                <a:spcPct val="100000"/>
              </a:lnSpc>
              <a:buClr>
                <a:srgbClr val="222222"/>
              </a:buClr>
              <a:buFont typeface="StarSymbol"/>
              <a:buAutoNum type="arabicPeriod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Знаходять схожість/ідентичність/запозичення або ознаки плагіату чи можливого приховування плагіату.</a:t>
            </a:r>
            <a:endParaRPr b="0" lang="uk-UA" sz="2600" spc="-1" strike="noStrike">
              <a:latin typeface="Arial"/>
            </a:endParaRPr>
          </a:p>
          <a:p>
            <a:pPr marL="514440" indent="-513720" algn="ctr">
              <a:lnSpc>
                <a:spcPct val="100000"/>
              </a:lnSpc>
              <a:buClr>
                <a:srgbClr val="222222"/>
              </a:buClr>
              <a:buFont typeface="StarSymbol"/>
              <a:buAutoNum type="arabicPeriod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Можливість контролю за якістю освіти за рахунок впровадження комплексної перевірки академічних робіт.</a:t>
            </a:r>
            <a:endParaRPr b="0" lang="uk-UA" sz="2600" spc="-1" strike="noStrike">
              <a:latin typeface="Arial"/>
            </a:endParaRPr>
          </a:p>
          <a:p>
            <a:pPr marL="514440" indent="-513720" algn="ctr">
              <a:lnSpc>
                <a:spcPct val="100000"/>
              </a:lnSpc>
              <a:buClr>
                <a:srgbClr val="222222"/>
              </a:buClr>
              <a:buFont typeface="StarSymbol"/>
              <a:buAutoNum type="arabicPeriod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Боротьба із внутрішнім плагіатом.</a:t>
            </a:r>
            <a:endParaRPr b="0" lang="uk-UA" sz="2600" spc="-1" strike="noStrike">
              <a:latin typeface="Arial"/>
            </a:endParaRPr>
          </a:p>
          <a:p>
            <a:pPr marL="514440" indent="-513720" algn="ctr">
              <a:lnSpc>
                <a:spcPct val="100000"/>
              </a:lnSpc>
              <a:buClr>
                <a:srgbClr val="222222"/>
              </a:buClr>
              <a:buFont typeface="StarSymbol"/>
              <a:buAutoNum type="arabicPeriod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Боротьба із груповим плагіатом.</a:t>
            </a:r>
            <a:endParaRPr b="0" lang="uk-UA" sz="2600" spc="-1" strike="noStrike">
              <a:latin typeface="Arial"/>
            </a:endParaRPr>
          </a:p>
          <a:p>
            <a:pPr marL="514440" indent="-513720" algn="ctr">
              <a:lnSpc>
                <a:spcPct val="100000"/>
              </a:lnSpc>
              <a:buClr>
                <a:srgbClr val="222222"/>
              </a:buClr>
              <a:buFont typeface="StarSymbol"/>
              <a:buAutoNum type="arabicPeriod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Боротьба із інтернет плагіатом.</a:t>
            </a:r>
            <a:endParaRPr b="0" lang="uk-UA" sz="2600" spc="-1" strike="noStrike">
              <a:latin typeface="Arial"/>
            </a:endParaRPr>
          </a:p>
          <a:p>
            <a:pPr marL="514440" indent="-513720" algn="ctr">
              <a:lnSpc>
                <a:spcPct val="100000"/>
              </a:lnSpc>
              <a:buClr>
                <a:srgbClr val="222222"/>
              </a:buClr>
              <a:buFont typeface="StarSymbol"/>
              <a:buAutoNum type="arabicPeriod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Навчання правильному цитуванню.</a:t>
            </a:r>
            <a:endParaRPr b="0" lang="uk-UA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6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85CC517-938D-458F-B719-919C40D73BAB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71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72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Призначення систем пошуку ознак плагіату</a:t>
            </a: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 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114480" y="932400"/>
            <a:ext cx="9790920" cy="59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Що забезпечує?</a:t>
            </a:r>
            <a:endParaRPr b="0" lang="uk-UA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можливість спільної роботи усіх викладачів ВНЗ в одному акаунті;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легкий, зручний та інформативний інтерфейс;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системний та комплексний підхід;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швидкість та якість перевірки;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виявлення найбільш розповсюджених технік приховування ідентичності тексту (заміна літер та символів, підстановка прихованих символів та ін.); 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автоматична робота по визначенню цитування та посилань; 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можливість роботи із різними мовами;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інтеграція з LMS-системами;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конфіденційність та безпечна робота;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робота із багатьма текстовими форматами.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C099745-4623-498A-ADED-A12C823E0B68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76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77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Призначення систем пошуку ознак плагіату</a:t>
            </a: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 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Простота в роботі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79" name="Line 2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0" name="Picture 3" descr=""/>
          <p:cNvPicPr/>
          <p:nvPr/>
        </p:nvPicPr>
        <p:blipFill>
          <a:blip r:embed="rId1"/>
          <a:stretch/>
        </p:blipFill>
        <p:spPr>
          <a:xfrm>
            <a:off x="2410920" y="4254480"/>
            <a:ext cx="4926960" cy="2602800"/>
          </a:xfrm>
          <a:prstGeom prst="rect">
            <a:avLst/>
          </a:prstGeom>
          <a:ln>
            <a:noFill/>
          </a:ln>
        </p:spPr>
      </p:pic>
      <p:pic>
        <p:nvPicPr>
          <p:cNvPr id="181" name="Picture 7" descr=""/>
          <p:cNvPicPr/>
          <p:nvPr/>
        </p:nvPicPr>
        <p:blipFill>
          <a:blip r:embed="rId2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pic>
        <p:nvPicPr>
          <p:cNvPr id="182" name="Picture 2" descr=""/>
          <p:cNvPicPr/>
          <p:nvPr/>
        </p:nvPicPr>
        <p:blipFill>
          <a:blip r:embed="rId3"/>
          <a:srcRect l="0" t="0" r="0" b="20386"/>
          <a:stretch/>
        </p:blipFill>
        <p:spPr>
          <a:xfrm>
            <a:off x="312480" y="1013400"/>
            <a:ext cx="9200520" cy="310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Простий у користуванні інтерфейс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85" name="Picture 1" descr=""/>
          <p:cNvPicPr/>
          <p:nvPr/>
        </p:nvPicPr>
        <p:blipFill>
          <a:blip r:embed="rId1"/>
          <a:stretch/>
        </p:blipFill>
        <p:spPr>
          <a:xfrm>
            <a:off x="0" y="1717920"/>
            <a:ext cx="9905400" cy="3751560"/>
          </a:xfrm>
          <a:prstGeom prst="rect">
            <a:avLst/>
          </a:prstGeom>
          <a:ln>
            <a:noFill/>
          </a:ln>
        </p:spPr>
      </p:pic>
      <p:pic>
        <p:nvPicPr>
          <p:cNvPr id="186" name="Picture 7" descr=""/>
          <p:cNvPicPr/>
          <p:nvPr/>
        </p:nvPicPr>
        <p:blipFill>
          <a:blip r:embed="rId2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3" descr=""/>
          <p:cNvPicPr/>
          <p:nvPr/>
        </p:nvPicPr>
        <p:blipFill>
          <a:blip r:embed="rId3"/>
          <a:stretch/>
        </p:blipFill>
        <p:spPr>
          <a:xfrm>
            <a:off x="120600" y="1794960"/>
            <a:ext cx="534960" cy="18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Інформативний та зрозумілий звіт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90" name="Picture 1" descr=""/>
          <p:cNvPicPr/>
          <p:nvPr/>
        </p:nvPicPr>
        <p:blipFill>
          <a:blip r:embed="rId1"/>
          <a:stretch/>
        </p:blipFill>
        <p:spPr>
          <a:xfrm>
            <a:off x="0" y="1419120"/>
            <a:ext cx="9905400" cy="4933080"/>
          </a:xfrm>
          <a:prstGeom prst="rect">
            <a:avLst/>
          </a:prstGeom>
          <a:ln>
            <a:noFill/>
          </a:ln>
        </p:spPr>
      </p:pic>
      <p:pic>
        <p:nvPicPr>
          <p:cNvPr id="191" name="Picture 5" descr=""/>
          <p:cNvPicPr/>
          <p:nvPr/>
        </p:nvPicPr>
        <p:blipFill>
          <a:blip r:embed="rId2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2" descr=""/>
          <p:cNvPicPr/>
          <p:nvPr/>
        </p:nvPicPr>
        <p:blipFill>
          <a:blip r:embed="rId3"/>
          <a:stretch/>
        </p:blipFill>
        <p:spPr>
          <a:xfrm>
            <a:off x="146520" y="1494360"/>
            <a:ext cx="534960" cy="18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Інформативний та зрозумілий звіт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95" name="Picture 1" descr=""/>
          <p:cNvPicPr/>
          <p:nvPr/>
        </p:nvPicPr>
        <p:blipFill>
          <a:blip r:embed="rId1"/>
          <a:stretch/>
        </p:blipFill>
        <p:spPr>
          <a:xfrm>
            <a:off x="0" y="1395000"/>
            <a:ext cx="9905400" cy="4854600"/>
          </a:xfrm>
          <a:prstGeom prst="rect">
            <a:avLst/>
          </a:prstGeom>
          <a:ln>
            <a:noFill/>
          </a:ln>
        </p:spPr>
      </p:pic>
      <p:pic>
        <p:nvPicPr>
          <p:cNvPr id="196" name="Picture 5" descr=""/>
          <p:cNvPicPr/>
          <p:nvPr/>
        </p:nvPicPr>
        <p:blipFill>
          <a:blip r:embed="rId2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2" descr=""/>
          <p:cNvPicPr/>
          <p:nvPr/>
        </p:nvPicPr>
        <p:blipFill>
          <a:blip r:embed="rId3"/>
          <a:stretch/>
        </p:blipFill>
        <p:spPr>
          <a:xfrm>
            <a:off x="146520" y="1455120"/>
            <a:ext cx="534960" cy="18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354600" y="2103480"/>
            <a:ext cx="9449280" cy="286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1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План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1. Вступ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2. Плагіат та антиплагіатні системи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3. Робота з Unicheck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4. Досвід Львівської Політехніки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BF0BC41-BF45-414E-8DDA-5E205E212A33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92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Орієнтовний план семінару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Інформативний та зрозумілий звіт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200" name="Picture 5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pic>
        <p:nvPicPr>
          <p:cNvPr id="201" name="Рисунок 1" descr=""/>
          <p:cNvPicPr/>
          <p:nvPr/>
        </p:nvPicPr>
        <p:blipFill>
          <a:blip r:embed="rId2"/>
          <a:srcRect l="1599" t="10108" r="22799" b="13780"/>
          <a:stretch/>
        </p:blipFill>
        <p:spPr>
          <a:xfrm>
            <a:off x="354600" y="1190160"/>
            <a:ext cx="9417600" cy="532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Інформативний та зрозумілий звіт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1"/>
          <a:srcRect l="0" t="12411" r="1727" b="5979"/>
          <a:stretch/>
        </p:blipFill>
        <p:spPr>
          <a:xfrm>
            <a:off x="302400" y="1397880"/>
            <a:ext cx="9400320" cy="4388400"/>
          </a:xfrm>
          <a:prstGeom prst="rect">
            <a:avLst/>
          </a:prstGeom>
          <a:ln>
            <a:noFill/>
          </a:ln>
        </p:spPr>
      </p:pic>
      <p:pic>
        <p:nvPicPr>
          <p:cNvPr id="205" name="Picture 5" descr=""/>
          <p:cNvPicPr/>
          <p:nvPr/>
        </p:nvPicPr>
        <p:blipFill>
          <a:blip r:embed="rId2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Вилучення цитат та посилань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207" name="Line 2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8" name="Picture 1" descr=""/>
          <p:cNvPicPr/>
          <p:nvPr/>
        </p:nvPicPr>
        <p:blipFill>
          <a:blip r:embed="rId1"/>
          <a:stretch/>
        </p:blipFill>
        <p:spPr>
          <a:xfrm>
            <a:off x="0" y="1280880"/>
            <a:ext cx="9905400" cy="5006520"/>
          </a:xfrm>
          <a:prstGeom prst="rect">
            <a:avLst/>
          </a:prstGeom>
          <a:ln>
            <a:noFill/>
          </a:ln>
        </p:spPr>
      </p:pic>
      <p:pic>
        <p:nvPicPr>
          <p:cNvPr id="209" name="Picture 6" descr=""/>
          <p:cNvPicPr/>
          <p:nvPr/>
        </p:nvPicPr>
        <p:blipFill>
          <a:blip r:embed="rId2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pic>
        <p:nvPicPr>
          <p:cNvPr id="210" name="Рисунок 2" descr=""/>
          <p:cNvPicPr/>
          <p:nvPr/>
        </p:nvPicPr>
        <p:blipFill>
          <a:blip r:embed="rId3"/>
          <a:stretch/>
        </p:blipFill>
        <p:spPr>
          <a:xfrm>
            <a:off x="81360" y="1337760"/>
            <a:ext cx="534960" cy="18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Завантаження звіту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213" name="Picture 4" descr=""/>
          <p:cNvPicPr/>
          <p:nvPr/>
        </p:nvPicPr>
        <p:blipFill>
          <a:blip r:embed="rId1"/>
          <a:srcRect l="35798" t="20763" r="37314" b="8637"/>
          <a:stretch/>
        </p:blipFill>
        <p:spPr>
          <a:xfrm>
            <a:off x="5444640" y="1290960"/>
            <a:ext cx="3495600" cy="5163120"/>
          </a:xfrm>
          <a:prstGeom prst="rect">
            <a:avLst/>
          </a:prstGeom>
          <a:ln>
            <a:noFill/>
          </a:ln>
        </p:spPr>
      </p:pic>
      <p:pic>
        <p:nvPicPr>
          <p:cNvPr id="214" name="Picture 7" descr=""/>
          <p:cNvPicPr/>
          <p:nvPr/>
        </p:nvPicPr>
        <p:blipFill>
          <a:blip r:embed="rId2"/>
          <a:srcRect l="35593" t="17461" r="36799" b="12864"/>
          <a:stretch/>
        </p:blipFill>
        <p:spPr>
          <a:xfrm>
            <a:off x="897840" y="1297080"/>
            <a:ext cx="3638880" cy="5165640"/>
          </a:xfrm>
          <a:prstGeom prst="rect">
            <a:avLst/>
          </a:prstGeom>
          <a:ln>
            <a:noFill/>
          </a:ln>
        </p:spPr>
      </p:pic>
      <p:pic>
        <p:nvPicPr>
          <p:cNvPr id="215" name="Picture 9" descr=""/>
          <p:cNvPicPr/>
          <p:nvPr/>
        </p:nvPicPr>
        <p:blipFill>
          <a:blip r:embed="rId3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2"/>
          <p:cNvSpPr/>
          <p:nvPr/>
        </p:nvSpPr>
        <p:spPr>
          <a:xfrm>
            <a:off x="354600" y="824760"/>
            <a:ext cx="9449280" cy="60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uk-UA" sz="2600" spc="-1" strike="noStrike">
                <a:solidFill>
                  <a:srgbClr val="222222"/>
                </a:solidFill>
                <a:latin typeface="Arial"/>
                <a:ea typeface="DejaVu Sans"/>
              </a:rPr>
              <a:t>З кінця 2015 року ЛП отримала можливість використовувати сервіс Unicheck.</a:t>
            </a:r>
            <a:endParaRPr b="0" lang="uk-UA" sz="2600" spc="-1" strike="noStrike">
              <a:latin typeface="Arial"/>
            </a:endParaRPr>
          </a:p>
          <a:p>
            <a:r>
              <a:rPr b="0" lang="uk-UA" sz="2600" spc="-1" strike="noStrike">
                <a:solidFill>
                  <a:srgbClr val="222222"/>
                </a:solidFill>
                <a:latin typeface="Arial"/>
                <a:ea typeface="DejaVu Sans"/>
              </a:rPr>
              <a:t>Через термінову необхідність впровадження у межах декількох тижнів вдалося і навчити користувачів усіх випускових кафедр і перевірити продуктивність системи в реальних умовах.</a:t>
            </a:r>
            <a:endParaRPr b="0" lang="uk-UA" sz="2600" spc="-1" strike="noStrike">
              <a:latin typeface="Arial"/>
            </a:endParaRPr>
          </a:p>
          <a:p>
            <a:r>
              <a:rPr b="0" lang="uk-UA" sz="2600" spc="-1" strike="noStrike">
                <a:solidFill>
                  <a:srgbClr val="222222"/>
                </a:solidFill>
                <a:latin typeface="Arial"/>
                <a:ea typeface="DejaVu Sans"/>
              </a:rPr>
              <a:t>В 2016 році було налагоджено синхронізацію  локального сховища документів (містить як файли студентських кваліфікаційних робіт з репозитарію, так і документи з електронного наукового архіву бібліотеки університету) з системою Unicheck для перевірки по внутрішній базі.</a:t>
            </a:r>
            <a:endParaRPr b="0" lang="uk-UA" sz="2600" spc="-1" strike="noStrike">
              <a:latin typeface="Arial"/>
            </a:endParaRPr>
          </a:p>
          <a:p>
            <a:r>
              <a:rPr b="0" lang="uk-UA" sz="2600" spc="-1" strike="noStrike">
                <a:solidFill>
                  <a:srgbClr val="222222"/>
                </a:solidFill>
                <a:latin typeface="Arial"/>
                <a:ea typeface="DejaVu Sans"/>
              </a:rPr>
              <a:t>Наразі системою Unicheck перевіряються студентські кваліфікаційні роботи, монографії з рекомендацією Львівської політехніки, дисертаційні роботи, статті у фахових журналах університету.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218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8EE9685-9E30-4C0F-8610-4B4BE166441A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219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220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Досвід “Львівської Політехніки”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2"/>
          <p:cNvSpPr/>
          <p:nvPr/>
        </p:nvSpPr>
        <p:spPr>
          <a:xfrm>
            <a:off x="354600" y="2084760"/>
            <a:ext cx="9449280" cy="230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/>
            <a:endParaRPr b="0" lang="uk-UA" sz="1800" spc="-1" strike="noStrike">
              <a:latin typeface="Arial"/>
            </a:endParaRPr>
          </a:p>
          <a:p>
            <a:pPr algn="just"/>
            <a:r>
              <a:rPr b="0" lang="uk-UA" sz="2600" spc="-1" strike="noStrike">
                <a:solidFill>
                  <a:srgbClr val="222222"/>
                </a:solidFill>
                <a:latin typeface="Arial"/>
                <a:ea typeface="DejaVu Sans"/>
              </a:rPr>
              <a:t>Однією з основних переваг Unicheck є простота здійснення перевірки для кінцевого користувача і можливість автоматичного перерахунку рівня унікальності після вилучення авторського джерела запозичень без повторної перевірки.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E6FEDB1-56B2-465A-B330-5A00CC8D36B8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224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225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Досвід “Львівської Політехніки”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354600" y="824760"/>
            <a:ext cx="9449280" cy="58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uk-UA" sz="21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Підготовка нормативних документів здійснювалася по мірі доступності програмних засобів для перевірки на академічний плагіат.</a:t>
            </a:r>
            <a:endParaRPr b="0" lang="uk-UA" sz="2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1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Регламенти (зокрема для перевірки на академічний плагіат кваліфікаційних робіт студентів, рукописів дисертацій та монографій, матеріалів, поданих до публікування у періодичних наукових виданнях) вводилися в дії по мірі набуття досвіду щодо використання сервісу Unicheck.</a:t>
            </a:r>
            <a:endParaRPr b="0" lang="uk-UA" sz="21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1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В останньому варіанті регламенту особливо акцентовано увагу на неприпустимість використання будь-яких методів обманювання сервісів перевірки на академічний плагіат, зокрема забороняється:</a:t>
            </a:r>
            <a:endParaRPr b="0" lang="uk-UA" sz="2100" spc="-1" strike="noStrike"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1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заміна текстових символів на візуально ідентичні зображення;</a:t>
            </a:r>
            <a:endParaRPr b="0" lang="uk-UA" sz="2100" spc="-1" strike="noStrike"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1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заміна окремих букв одного алфавіту на аналогічні за написанням букви іншого алфавіту (наприклад, заміна кириличних букв ‘АаВЕеІіКМНОоРрСсТуХх’ на відповідні латинські і навпаки);</a:t>
            </a:r>
            <a:endParaRPr b="0" lang="uk-UA" sz="2100" spc="-1" strike="noStrike">
              <a:latin typeface="Arial"/>
            </a:endParaRPr>
          </a:p>
          <a:p>
            <a:pPr marL="228600" indent="-2282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1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вставка не видимих додаткових текстових символів.</a:t>
            </a:r>
            <a:endParaRPr b="0" lang="uk-UA" sz="21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FB8036D-2C0B-4A20-93FE-36E5708F6842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229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230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Досвід “Львівської Політехніки”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"/>
          <p:cNvSpPr/>
          <p:nvPr/>
        </p:nvSpPr>
        <p:spPr>
          <a:xfrm>
            <a:off x="354600" y="968760"/>
            <a:ext cx="9449280" cy="563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Результати перевірки фіксуються у відповідних документах, які фіксують проходження процедури перевірки на академічний плагіат:</a:t>
            </a:r>
            <a:endParaRPr b="0" lang="uk-UA" sz="26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Керівники кваліфікаційних робіт студентів вносять відповідну інформацію у їхні відгуки на роботи.</a:t>
            </a:r>
            <a:endParaRPr b="0" lang="uk-UA" sz="26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Голова спеціалізованої вченої ради формує звіт щодо результатів перевірки дисертації і інформує членів ради про результати перевірки під час попереднього розгляду дисертації.</a:t>
            </a:r>
            <a:endParaRPr b="0" lang="uk-UA" sz="26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Директор інституту формує довідку щодо результатів перевірки монографій.</a:t>
            </a:r>
            <a:endParaRPr b="0" lang="uk-UA" sz="26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Редколегія журналу приймає рішення про допущення наукових матеріалів до публікації за результатами перевірки.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A364746-B437-4F07-A2B7-B02054F04571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234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Досвід “Львівської Політехніки”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0" y="405000"/>
            <a:ext cx="69832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Segoe UI Light"/>
                <a:ea typeface="DejaVu Sans"/>
              </a:rPr>
              <a:t> 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2093400" y="2463480"/>
            <a:ext cx="7113600" cy="210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66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Дякую за увагу!</a:t>
            </a:r>
            <a:endParaRPr b="0" lang="uk-UA" sz="6600" spc="-1" strike="noStrike">
              <a:latin typeface="Arial"/>
            </a:endParaRPr>
          </a:p>
        </p:txBody>
      </p:sp>
      <p:sp>
        <p:nvSpPr>
          <p:cNvPr id="238" name="Line 3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9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-326520" y="1957680"/>
            <a:ext cx="10179720" cy="350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Тел: +38 073 380 5987</a:t>
            </a:r>
            <a:br/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E-mail: </a:t>
            </a:r>
            <a:r>
              <a:rPr b="0" lang="uk-UA" sz="2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a.sidliarenko@unicheck.com</a:t>
            </a:r>
            <a:br/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Андрій Сідляренко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Менеджер з розвитку продукту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Unicheck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Сайт: </a:t>
            </a:r>
            <a:r>
              <a:rPr b="0" lang="uk-UA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</a:rPr>
              <a:t>https://ua.unicheck.com/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FB: </a:t>
            </a:r>
            <a:r>
              <a:rPr b="0" lang="uk-UA" sz="2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https://www.facebook.com/UnicheckUa/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  <p:sp>
        <p:nvSpPr>
          <p:cNvPr id="241" name="Line 2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3"/>
          <p:cNvSpPr/>
          <p:nvPr/>
        </p:nvSpPr>
        <p:spPr>
          <a:xfrm>
            <a:off x="203760" y="408960"/>
            <a:ext cx="69832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uk-UA" sz="28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Контакти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B2D5668-D010-42E7-AC43-0038488D8C32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244" name="Picture 3" descr=""/>
          <p:cNvPicPr/>
          <p:nvPr/>
        </p:nvPicPr>
        <p:blipFill>
          <a:blip r:embed="rId3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pic>
        <p:nvPicPr>
          <p:cNvPr id="245" name="Picture 4" descr=""/>
          <p:cNvPicPr/>
          <p:nvPr/>
        </p:nvPicPr>
        <p:blipFill>
          <a:blip r:embed="rId4"/>
          <a:stretch/>
        </p:blipFill>
        <p:spPr>
          <a:xfrm>
            <a:off x="387000" y="1905120"/>
            <a:ext cx="2020320" cy="219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Команда та компанія 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-4066920" y="466920"/>
            <a:ext cx="6655680" cy="6655680"/>
          </a:xfrm>
          <a:prstGeom prst="blockArc">
            <a:avLst>
              <a:gd name="adj1" fmla="val 18900000"/>
              <a:gd name="adj2" fmla="val 2700000"/>
              <a:gd name="adj3" fmla="val 325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7" name="CustomShape 4"/>
          <p:cNvSpPr/>
          <p:nvPr/>
        </p:nvSpPr>
        <p:spPr>
          <a:xfrm>
            <a:off x="1989360" y="1631880"/>
            <a:ext cx="6366600" cy="617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90680" rIns="43200" tIns="43200" bIns="43200" anchor="ctr"/>
          <a:p>
            <a:pPr>
              <a:lnSpc>
                <a:spcPct val="90000"/>
              </a:lnSpc>
              <a:spcAft>
                <a:spcPts val="595"/>
              </a:spcAft>
            </a:pPr>
            <a:r>
              <a:rPr b="0" lang="uk-UA" sz="1700" spc="-1" strike="noStrike">
                <a:solidFill>
                  <a:srgbClr val="ffffff"/>
                </a:solidFill>
                <a:latin typeface="Segoe UI Light"/>
                <a:ea typeface="DejaVu Sans"/>
              </a:rPr>
              <a:t>українські розробники</a:t>
            </a:r>
            <a:endParaRPr b="0" lang="uk-UA" sz="1700" spc="-1" strike="noStrike">
              <a:latin typeface="Arial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1603080" y="1554480"/>
            <a:ext cx="772200" cy="77220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9" name="CustomShape 6"/>
          <p:cNvSpPr/>
          <p:nvPr/>
        </p:nvSpPr>
        <p:spPr>
          <a:xfrm>
            <a:off x="2432520" y="2558880"/>
            <a:ext cx="5923800" cy="617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90680" rIns="43200" tIns="43200" bIns="43200" anchor="ctr"/>
          <a:p>
            <a:pPr>
              <a:lnSpc>
                <a:spcPct val="90000"/>
              </a:lnSpc>
              <a:spcAft>
                <a:spcPts val="595"/>
              </a:spcAft>
            </a:pPr>
            <a:r>
              <a:rPr b="0" lang="uk-UA" sz="1700" spc="-1" strike="noStrike">
                <a:solidFill>
                  <a:srgbClr val="ffffff"/>
                </a:solidFill>
                <a:latin typeface="Segoe UI Light"/>
                <a:ea typeface="DejaVu Sans"/>
              </a:rPr>
              <a:t>наша команда - це більш ніж 30 технічних спеціалістів та вчених</a:t>
            </a:r>
            <a:endParaRPr b="0" lang="uk-UA" sz="1700" spc="-1" strike="noStrike">
              <a:latin typeface="Arial"/>
            </a:endParaRPr>
          </a:p>
        </p:txBody>
      </p:sp>
      <p:sp>
        <p:nvSpPr>
          <p:cNvPr id="100" name="CustomShape 7"/>
          <p:cNvSpPr/>
          <p:nvPr/>
        </p:nvSpPr>
        <p:spPr>
          <a:xfrm>
            <a:off x="2046240" y="2481840"/>
            <a:ext cx="772200" cy="77220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1" name="CustomShape 8"/>
          <p:cNvSpPr/>
          <p:nvPr/>
        </p:nvSpPr>
        <p:spPr>
          <a:xfrm>
            <a:off x="2568600" y="3485880"/>
            <a:ext cx="5787720" cy="617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90680" rIns="43200" tIns="43200" bIns="43200" anchor="ctr"/>
          <a:p>
            <a:pPr>
              <a:lnSpc>
                <a:spcPct val="90000"/>
              </a:lnSpc>
              <a:spcAft>
                <a:spcPts val="595"/>
              </a:spcAft>
            </a:pPr>
            <a:r>
              <a:rPr b="0" lang="uk-UA" sz="1700" spc="-1" strike="noStrike">
                <a:solidFill>
                  <a:srgbClr val="ffffff"/>
                </a:solidFill>
                <a:latin typeface="Segoe UI Light"/>
                <a:ea typeface="DejaVu Sans"/>
              </a:rPr>
              <a:t>успішне впровадження розробок компанії в США та країнах ЄС</a:t>
            </a:r>
            <a:endParaRPr b="0" lang="uk-UA" sz="1700" spc="-1" strike="noStrike">
              <a:latin typeface="Arial"/>
            </a:endParaRPr>
          </a:p>
        </p:txBody>
      </p:sp>
      <p:sp>
        <p:nvSpPr>
          <p:cNvPr id="102" name="CustomShape 9"/>
          <p:cNvSpPr/>
          <p:nvPr/>
        </p:nvSpPr>
        <p:spPr>
          <a:xfrm>
            <a:off x="2181960" y="3408840"/>
            <a:ext cx="772200" cy="77220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3" name="CustomShape 10"/>
          <p:cNvSpPr/>
          <p:nvPr/>
        </p:nvSpPr>
        <p:spPr>
          <a:xfrm>
            <a:off x="2432520" y="4413240"/>
            <a:ext cx="5923800" cy="617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90680" rIns="43200" tIns="43200" bIns="43200" anchor="ctr"/>
          <a:p>
            <a:pPr>
              <a:lnSpc>
                <a:spcPct val="90000"/>
              </a:lnSpc>
              <a:spcAft>
                <a:spcPts val="595"/>
              </a:spcAft>
            </a:pPr>
            <a:r>
              <a:rPr b="0" lang="uk-UA" sz="1700" spc="-1" strike="noStrike">
                <a:solidFill>
                  <a:srgbClr val="ffffff"/>
                </a:solidFill>
                <a:latin typeface="Segoe UI Light"/>
                <a:ea typeface="DejaVu Sans"/>
              </a:rPr>
              <a:t>інноваційні розробки (сервіс визначення авторства EMMA та ін)</a:t>
            </a:r>
            <a:endParaRPr b="0" lang="uk-UA" sz="1700" spc="-1" strike="noStrike">
              <a:latin typeface="Arial"/>
            </a:endParaRPr>
          </a:p>
        </p:txBody>
      </p:sp>
      <p:sp>
        <p:nvSpPr>
          <p:cNvPr id="104" name="CustomShape 11"/>
          <p:cNvSpPr/>
          <p:nvPr/>
        </p:nvSpPr>
        <p:spPr>
          <a:xfrm>
            <a:off x="2046240" y="4335840"/>
            <a:ext cx="772200" cy="77220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5" name="CustomShape 12"/>
          <p:cNvSpPr/>
          <p:nvPr/>
        </p:nvSpPr>
        <p:spPr>
          <a:xfrm>
            <a:off x="1989360" y="5340240"/>
            <a:ext cx="6366600" cy="617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490680" rIns="43200" tIns="43200" bIns="43200" anchor="ctr"/>
          <a:p>
            <a:pPr>
              <a:lnSpc>
                <a:spcPct val="90000"/>
              </a:lnSpc>
              <a:spcAft>
                <a:spcPts val="595"/>
              </a:spcAft>
            </a:pPr>
            <a:r>
              <a:rPr b="0" lang="uk-UA" sz="1700" spc="-1" strike="noStrike">
                <a:solidFill>
                  <a:srgbClr val="ffffff"/>
                </a:solidFill>
                <a:latin typeface="Segoe UI Light"/>
                <a:ea typeface="DejaVu Sans"/>
              </a:rPr>
              <a:t>соціальна відповідальність компанії та соціальні проекти</a:t>
            </a:r>
            <a:endParaRPr b="0" lang="uk-UA" sz="1700" spc="-1" strike="noStrike">
              <a:latin typeface="Arial"/>
            </a:endParaRPr>
          </a:p>
        </p:txBody>
      </p:sp>
      <p:sp>
        <p:nvSpPr>
          <p:cNvPr id="106" name="CustomShape 13"/>
          <p:cNvSpPr/>
          <p:nvPr/>
        </p:nvSpPr>
        <p:spPr>
          <a:xfrm>
            <a:off x="1603080" y="5262840"/>
            <a:ext cx="772200" cy="77220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pic>
        <p:nvPicPr>
          <p:cNvPr id="107" name="Picture 8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40500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Місія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01840" y="1126800"/>
            <a:ext cx="9257760" cy="207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600" spc="-1" strike="noStrike">
                <a:solidFill>
                  <a:srgbClr val="3a3938"/>
                </a:solidFill>
                <a:latin typeface="Segoe UI Light"/>
                <a:ea typeface="DejaVu Sans"/>
              </a:rPr>
              <a:t>Місія Unicheck </a:t>
            </a:r>
            <a:r>
              <a:rPr b="0" lang="uk-UA" sz="2600" spc="-1" strike="noStrike">
                <a:solidFill>
                  <a:srgbClr val="3a3938"/>
                </a:solidFill>
                <a:latin typeface="Segoe UI Light"/>
                <a:ea typeface="DejaVu Sans"/>
              </a:rPr>
              <a:t>— підвищити якість освіти в Україні за рахунок впровадження принципів академічної доброчесності в університетську культуру та покращення академічної мотивації студентів та викладачів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521640" y="3544200"/>
            <a:ext cx="941040" cy="258480"/>
          </a:xfrm>
          <a:prstGeom prst="chevron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1591560" y="3318120"/>
            <a:ext cx="812700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Cпівпраця з Американськими Радами з міжнародної освіти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та проектом SAIUP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521640" y="4055760"/>
            <a:ext cx="941040" cy="258480"/>
          </a:xfrm>
          <a:prstGeom prst="chevron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1589040" y="4354200"/>
            <a:ext cx="737568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Розробка навчальних матеріалів та довідників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з академічної доброчесності та запобіганню плагіату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521640" y="4567680"/>
            <a:ext cx="941040" cy="258480"/>
          </a:xfrm>
          <a:prstGeom prst="chevron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Line 8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521640" y="5222160"/>
            <a:ext cx="941040" cy="258480"/>
          </a:xfrm>
          <a:prstGeom prst="chevron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1568520" y="5015520"/>
            <a:ext cx="81511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Формування безпечної, безкоштовної міжуніверситетської перевірки по базам академічних та наукових робіт ВНЗ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18" name="Picture 23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19" name="CustomShape 11"/>
          <p:cNvSpPr/>
          <p:nvPr/>
        </p:nvSpPr>
        <p:spPr>
          <a:xfrm>
            <a:off x="1593360" y="3966120"/>
            <a:ext cx="66150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Cпівпраця з Громадською радою доброчесності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354600" y="932760"/>
            <a:ext cx="9449280" cy="58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Плагіат (plagiarism)</a:t>
            </a: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 – академічна поведінка, яка характеризується такими п’ятьма кумулятивними ознаками:</a:t>
            </a:r>
            <a:endParaRPr b="0" lang="uk-UA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“</a:t>
            </a:r>
            <a:r>
              <a:rPr b="0" lang="uk-UA" sz="24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коли певна особа (1) використовує слова, ідеї чи результати праці, (2) що належать іншому визначеному джерелу чи людині (3) без вказування посилання на джерело, з якого вона була запозичена (4) у ситуації, в якій правомірно очікується вказування авторства оригіналу (5) з метою отримати певну користь, пошану, вигоду, які не обов’язково мають бути грошового характеру”.</a:t>
            </a:r>
            <a:endParaRPr b="0" lang="uk-UA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1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Fishman T. (2009). “We know it when we see it” is not good enough: toward a standard definition of plagiarism that transcends theft, fraud, and copyright. 4th Asia Pacific Conference on Educational Integrity (4APCEI).28–30 September 2009, University of Wollongong NSW Australia, – 2010, p.1-4. Available at: </a:t>
            </a:r>
            <a:r>
              <a:rPr b="0" lang="uk-UA" sz="1600" spc="-1" strike="noStrike" u="sng">
                <a:solidFill>
                  <a:srgbClr val="0000ff"/>
                </a:solidFill>
                <a:uFillTx/>
                <a:latin typeface="Segoe UI Light"/>
                <a:ea typeface="DejaVu Sans"/>
                <a:hlinkClick r:id="rId1"/>
              </a:rPr>
              <a:t>http://ro.uow.edu.au/apcei/09/papers/37/</a:t>
            </a:r>
            <a:endParaRPr b="0" lang="uk-UA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1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Переклад Володимир Сацик: http://www.saiup.org.ua/novyny/akademichna-dobrochesnist-mifichna-kontseptsiya-chy-diyevyj-kontsept/</a:t>
            </a:r>
            <a:endParaRPr b="0" lang="uk-UA" sz="16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8F55D87D-073A-4B01-82B2-4D6AB407F8F0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23" name="Picture 6" descr=""/>
          <p:cNvPicPr/>
          <p:nvPr/>
        </p:nvPicPr>
        <p:blipFill>
          <a:blip r:embed="rId2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Академічний плагіат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354600" y="1400760"/>
            <a:ext cx="9449280" cy="444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Стаття 42 Закону України «Про освіту» визначає такі основні види порушень академічної доброчесності.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2.1. Академічний плагіат – оприлюднення (частково або повністю) наукових (творчих) результатів, отриманих іншими особами, як результатів власного дослідження (творчості), та/або відтворення опублікованих текстів (оприлюднених творів мистецтва) інших авторів без зазначення авторства.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40EE885-E8C9-464C-A8E9-B0FB06EDB026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28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29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Академічний плагіат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354600" y="824760"/>
            <a:ext cx="9449280" cy="563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Вирізняють такі основні різновиди плагіату: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дослівне запозичення текстових фрагментів без оформлення їх як цитат з посиланням на джерело;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перефразування тексту джерела у формі, що є близькою до оригінального тексту, або наведення узагальнення ідей, інтерпретацій чи висновків з певного джерела без посилання на це джерело;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- подання робіт (дисертацій, монографій, навчальних посібників, статей, тез, звітів, контрольних, розрахункових, курсових, дипломних та магістерських робіт, есеїв, рефератів тощо) виконаних на замовлення іншими особами як власних, в т.ч. робіт справжні автори яких надали згоду на таке використання.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7C33AAB-32BC-4335-8147-BFB8C82D3E23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33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Академічний плагіат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354600" y="1806480"/>
            <a:ext cx="9449280" cy="34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50000"/>
              </a:lnSpc>
            </a:pPr>
            <a:r>
              <a:rPr b="1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Академічним плагіатом не є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Помилки цитування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Відсутність посилання на “загальновідомі” факти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(Не) цитування перекладів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Компіляція</a:t>
            </a:r>
            <a:endParaRPr b="0" lang="uk-UA" sz="26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uk-UA" sz="26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2C049D8-7D33-464B-8F47-80F46F59B23D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38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39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Академічний плагіат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ine 1"/>
          <p:cNvSpPr/>
          <p:nvPr/>
        </p:nvSpPr>
        <p:spPr>
          <a:xfrm flipH="1">
            <a:off x="354240" y="932040"/>
            <a:ext cx="698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354600" y="824760"/>
            <a:ext cx="9449280" cy="60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Академічний плагіат не варто ототожнювати з порушенням авторського права.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Ці порушення мають певну область перетину, але не є тотожними. Захист права інтелектуальної власності спрямований, насамперед, на захист майнових прав авторів чи їх правонаступників. Натомість норми щодо академічного плагіату спрямовані не на авторів, а на осіб, які порушують академічну доброчесність через ненадання достовірної інформації про авторів певних ідей, текстів, наукових результатів тощо.</a:t>
            </a:r>
            <a:endParaRPr b="0" lang="uk-UA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2600" spc="-1" strike="noStrike">
                <a:solidFill>
                  <a:srgbClr val="222222"/>
                </a:solidFill>
                <a:latin typeface="Segoe UI Light"/>
                <a:ea typeface="DejaVu Sans"/>
              </a:rPr>
              <a:t>Академічний плагіат - порушення етичних норм академічної спільноти, а порушення авторського права – правопорушення, відповідальність за яке встановлюється цивільним кодексом. 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6996240" y="635652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6543E72E-342B-4FC8-947D-0D2C5F633B93}" type="slidenum">
              <a:rPr b="0" lang="uk-UA" sz="20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2000" spc="-1" strike="noStrike">
              <a:latin typeface="Arial"/>
            </a:endParaRPr>
          </a:p>
        </p:txBody>
      </p:sp>
      <p:pic>
        <p:nvPicPr>
          <p:cNvPr id="143" name="Picture 6" descr=""/>
          <p:cNvPicPr/>
          <p:nvPr/>
        </p:nvPicPr>
        <p:blipFill>
          <a:blip r:embed="rId1"/>
          <a:stretch/>
        </p:blipFill>
        <p:spPr>
          <a:xfrm>
            <a:off x="7313040" y="349560"/>
            <a:ext cx="2477160" cy="569160"/>
          </a:xfrm>
          <a:prstGeom prst="rect">
            <a:avLst/>
          </a:prstGeom>
          <a:ln>
            <a:noFill/>
          </a:ln>
        </p:spPr>
      </p:pic>
      <p:sp>
        <p:nvSpPr>
          <p:cNvPr id="144" name="CustomShape 4"/>
          <p:cNvSpPr/>
          <p:nvPr/>
        </p:nvSpPr>
        <p:spPr>
          <a:xfrm>
            <a:off x="203760" y="408960"/>
            <a:ext cx="69832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Segoe UI Light"/>
                <a:ea typeface="DejaVu Sans"/>
              </a:rPr>
              <a:t>Академічний плагіат vs авторське право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4258</TotalTime>
  <Application>LibreOffice/5.4.1.2$Linux_X86_64 LibreOffice_project/40m0$Build-2</Application>
  <Words>546</Words>
  <Paragraphs>87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2016-11-19T21:41:03Z</dcterms:created>
  <dc:creator>s.tkachenko</dc:creator>
  <dc:description/>
  <dc:language>uk-UA</dc:language>
  <cp:lastModifiedBy/>
  <cp:lastPrinted>2017-06-19T09:30:06Z</cp:lastPrinted>
  <dcterms:modified xsi:type="dcterms:W3CDTF">2018-01-31T19:46:03Z</dcterms:modified>
  <cp:revision>198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Аркуш A4 (210x297 мм)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26</vt:i4>
  </property>
</Properties>
</file>