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D83A3B-491F-4818-98F8-0C4D227B7A8D}" type="datetimeFigureOut">
              <a:rPr lang="ru-RU" smtClean="0"/>
              <a:t>20.03.2015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4877B6B-42E8-4D74-BB79-F4FE443066E5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підходи</a:t>
            </a:r>
            <a:r>
              <a:rPr lang="ru-RU" dirty="0" smtClean="0"/>
              <a:t> до </a:t>
            </a:r>
            <a:r>
              <a:rPr lang="ru-RU" dirty="0" err="1" smtClean="0"/>
              <a:t>проектування</a:t>
            </a:r>
            <a:r>
              <a:rPr lang="ru-RU" dirty="0" smtClean="0"/>
              <a:t> систем </a:t>
            </a:r>
            <a:r>
              <a:rPr lang="ru-RU" dirty="0" err="1" smtClean="0"/>
              <a:t>іонного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7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Норми якості знесоленої води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4798656"/>
                  </p:ext>
                </p:extLst>
              </p:nvPr>
            </p:nvGraphicFramePr>
            <p:xfrm>
              <a:off x="755576" y="1844824"/>
              <a:ext cx="8208910" cy="39961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19597"/>
                    <a:gridCol w="1423053"/>
                    <a:gridCol w="1869665"/>
                    <a:gridCol w="1488936"/>
                    <a:gridCol w="1507659"/>
                  </a:tblGrid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Показники якості води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Знесолена вода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Показники якості води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Знесолена вода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6"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ru-RU" sz="1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Зважені частки, 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&lt; 0,1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Сульфати,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Солевміст,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7-8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Кремнієва к-та,мг/дм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0,050</a:t>
                          </a:r>
                          <a14:m>
                            <m:oMath xmlns:m="http://schemas.openxmlformats.org/officeDocument/2006/math">
                              <m:r>
                                <a:rPr lang="uk-UA" sz="16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÷</m:t>
                              </m:r>
                            </m:oMath>
                          </a14:m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0,060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Твердість, мг-екв/дм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0,001÷0,005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Окиснюваність,  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&lt; 0,1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381698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Лужність, мг-екв/дм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 err="1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рН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8,0÷9,5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381698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Хлориди,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Ферум,  мкг/дм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50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4798656"/>
                  </p:ext>
                </p:extLst>
              </p:nvPr>
            </p:nvGraphicFramePr>
            <p:xfrm>
              <a:off x="755576" y="1844824"/>
              <a:ext cx="8208910" cy="397223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19597"/>
                    <a:gridCol w="1423053"/>
                    <a:gridCol w="1869665"/>
                    <a:gridCol w="1488936"/>
                    <a:gridCol w="1507659"/>
                  </a:tblGrid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Показники якості води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Знесолена вода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Показники якості води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Знесолена вода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6"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ru-RU" sz="1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Зважені частки, 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&lt; 0,1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Сульфати,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Солевміст,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7-8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Кремнієва к-та,мг/дм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49388" t="-206400" r="-100816" b="-2216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763395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Твердість, мг-екв/дм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0,001÷0,005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Окиснюваність,  мг/дм</a:t>
                          </a:r>
                          <a:r>
                            <a:rPr lang="uk-UA" sz="1600" baseline="300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&lt; 0,1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6956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Лужність, мг-екв/дм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 err="1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рН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8,0÷9,5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381698"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Хлориди, мг/дм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-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Ферум,  мкг/дм</a:t>
                          </a:r>
                          <a:r>
                            <a:rPr lang="uk-UA" sz="1600" baseline="3000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3</a:t>
                          </a:r>
                          <a:endParaRPr lang="ru-RU" sz="160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-51435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Arial" pitchFamily="34" charset="0"/>
                              <a:ea typeface="Times New Roman"/>
                              <a:cs typeface="Arial" pitchFamily="34" charset="0"/>
                            </a:rPr>
                            <a:t>50</a:t>
                          </a:r>
                          <a:endParaRPr lang="ru-RU" sz="16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937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uk-UA" sz="3200" dirty="0" smtClean="0">
                <a:effectLst/>
                <a:latin typeface="Times New Roman"/>
                <a:ea typeface="Calibri"/>
                <a:cs typeface="Times New Roman"/>
              </a:rPr>
              <a:t>Норми якості  вихідної та освітленої води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672293"/>
              </p:ext>
            </p:extLst>
          </p:nvPr>
        </p:nvGraphicFramePr>
        <p:xfrm>
          <a:off x="611559" y="1484780"/>
          <a:ext cx="8136904" cy="5040563"/>
        </p:xfrm>
        <a:graphic>
          <a:graphicData uri="http://schemas.openxmlformats.org/drawingml/2006/table">
            <a:tbl>
              <a:tblPr firstRow="1" firstCol="1" bandRow="1"/>
              <a:tblGrid>
                <a:gridCol w="2935269"/>
                <a:gridCol w="2668084"/>
                <a:gridCol w="2533551"/>
              </a:tblGrid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якості води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Вихідна вода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Освітлена вода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Зважені частки, мг/дм</a:t>
                      </a:r>
                      <a:r>
                        <a:rPr lang="uk-UA" sz="16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÷10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8,0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Солевміст, мг/дм</a:t>
                      </a:r>
                      <a:r>
                        <a:rPr lang="uk-UA" sz="16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120 ÷ 200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÷120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Твердість, </a:t>
                      </a:r>
                      <a:r>
                        <a:rPr lang="uk-UA" sz="16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мг-екв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/дм</a:t>
                      </a:r>
                      <a:r>
                        <a:rPr lang="uk-UA" sz="16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3,0 ÷ 4,5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1,5 ÷ 2,0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Лужність, </a:t>
                      </a:r>
                      <a:r>
                        <a:rPr lang="uk-UA" sz="16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мг-екв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/дм</a:t>
                      </a:r>
                      <a:r>
                        <a:rPr lang="uk-UA" sz="16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2,5 ÷4,0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0,8 ÷1,0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Хлориди, мг/дм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÷ 18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÷18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Сульфати, мг/дм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160 ÷ 200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160 ÷200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Кремнієва к-та,мг/дм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÷18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÷10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Окиснюваність,  мг/дм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÷13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7,0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рН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10,1÷10,2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Ферум,  мкг/кг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350 ÷ 900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14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6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Приклади </a:t>
            </a:r>
            <a:r>
              <a:rPr lang="uk-UA" dirty="0" err="1" smtClean="0"/>
              <a:t>іоннообмінних</a:t>
            </a:r>
            <a:r>
              <a:rPr lang="uk-UA" dirty="0" smtClean="0"/>
              <a:t> матеріалів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507888"/>
              </p:ext>
            </p:extLst>
          </p:nvPr>
        </p:nvGraphicFramePr>
        <p:xfrm>
          <a:off x="1043608" y="1700808"/>
          <a:ext cx="7128792" cy="4536503"/>
        </p:xfrm>
        <a:graphic>
          <a:graphicData uri="http://schemas.openxmlformats.org/drawingml/2006/table">
            <a:tbl>
              <a:tblPr/>
              <a:tblGrid>
                <a:gridCol w="2570850"/>
                <a:gridCol w="4557942"/>
              </a:tblGrid>
              <a:tr h="82481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Найменування,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стандарт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Характеристика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3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КУ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-2-8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ГОСТ 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20298-74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Катіонітсильнокислотний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робоча обмінна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ємність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600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г-екв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висока механічна і термічна міцність, хімічна стійкість, легко регенерується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АН-31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ГОСТ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20301-74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Аніоніт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слабкоосновний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робоча обмінна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ємність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800 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г-екв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/м</a:t>
                      </a:r>
                      <a:r>
                        <a:rPr lang="uk-UA" sz="16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не токсичний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722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АВ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-17-8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ГОСТ </a:t>
                      </a:r>
                      <a:r>
                        <a:rPr lang="uk-UA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20301-74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Аніоніт </a:t>
                      </a:r>
                      <a:r>
                        <a:rPr lang="uk-UA" sz="16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сильноосновний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робоча обмінна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ємність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650 </a:t>
                      </a:r>
                      <a:r>
                        <a:rPr lang="uk-UA" sz="16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г-екв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/м</a:t>
                      </a:r>
                      <a:r>
                        <a:rPr lang="uk-UA" sz="1600" baseline="30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uk-U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недостатньо стійкий до дії високих температур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3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uk-UA" dirty="0" smtClean="0">
                <a:effectLst/>
                <a:latin typeface="Times New Roman"/>
                <a:ea typeface="Times New Roman"/>
              </a:rPr>
              <a:t>Необхідна площа фільтрування </a:t>
            </a:r>
            <a:r>
              <a:rPr lang="uk-UA" b="1" i="1" u="sng" dirty="0" smtClean="0">
                <a:effectLst/>
                <a:latin typeface="Times New Roman"/>
                <a:ea typeface="Times New Roman"/>
              </a:rPr>
              <a:t>F = Q / </a:t>
            </a:r>
            <a:r>
              <a:rPr lang="uk-UA" b="1" i="1" u="sng" dirty="0" smtClean="0">
                <a:effectLst/>
                <a:latin typeface="Times New Roman"/>
                <a:ea typeface="Times New Roman"/>
                <a:sym typeface="Symbol"/>
              </a:rPr>
              <a:t>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, 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uk-UA" sz="2800" dirty="0" smtClean="0">
                <a:effectLst/>
                <a:latin typeface="Times New Roman"/>
                <a:ea typeface="Times New Roman"/>
              </a:rPr>
              <a:t>Q – </a:t>
            </a:r>
            <a:r>
              <a:rPr lang="uk-UA" sz="2800" dirty="0" smtClean="0">
                <a:latin typeface="Times New Roman"/>
                <a:ea typeface="Times New Roman"/>
              </a:rPr>
              <a:t>п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родуктивність,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uk-UA" sz="2800" dirty="0" smtClean="0">
                <a:solidFill>
                  <a:prstClr val="black"/>
                </a:solidFill>
                <a:latin typeface="Times New Roman"/>
                <a:ea typeface="Times New Roman"/>
                <a:sym typeface="Symbol"/>
              </a:rPr>
              <a:t>-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швидкість фільтрування </a:t>
            </a:r>
          </a:p>
          <a:p>
            <a:pPr marL="0" indent="0">
              <a:buNone/>
            </a:pPr>
            <a:r>
              <a:rPr lang="uk-UA" sz="2800" dirty="0" smtClean="0">
                <a:effectLst/>
                <a:latin typeface="Times New Roman"/>
                <a:ea typeface="Times New Roman"/>
              </a:rPr>
              <a:t>Кількість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катіоніту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 algn="ctr">
              <a:buNone/>
            </a:pP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кат.</a:t>
            </a:r>
            <a:r>
              <a:rPr lang="uk-UA" sz="2800" b="1" i="1" u="sng" baseline="30000" dirty="0" err="1" smtClean="0">
                <a:effectLst/>
                <a:latin typeface="Times New Roman"/>
                <a:ea typeface="Times New Roman"/>
              </a:rPr>
              <a:t>вол</a:t>
            </a:r>
            <a:r>
              <a:rPr lang="uk-UA" sz="2800" b="1" i="1" u="sng" baseline="30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Q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доб</a:t>
            </a:r>
            <a:r>
              <a:rPr lang="uk-UA" sz="28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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(</a:t>
            </a: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Na</a:t>
            </a:r>
            <a:r>
              <a:rPr lang="uk-UA" sz="2800" b="1" i="1" u="sng" baseline="30000" dirty="0" err="1" smtClean="0">
                <a:effectLst/>
                <a:latin typeface="Times New Roman"/>
                <a:ea typeface="Times New Roman"/>
              </a:rPr>
              <a:t>+</a:t>
            </a:r>
            <a:r>
              <a:rPr lang="uk-UA" sz="2800" b="1" i="1" u="sng" baseline="-250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+ Ca</a:t>
            </a:r>
            <a:r>
              <a:rPr lang="uk-UA" sz="2800" b="1" i="1" u="sng" baseline="30000" dirty="0" smtClean="0">
                <a:effectLst/>
                <a:latin typeface="Times New Roman"/>
                <a:ea typeface="Times New Roman"/>
              </a:rPr>
              <a:t>2+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+ Mg</a:t>
            </a:r>
            <a:r>
              <a:rPr lang="uk-UA" sz="2800" b="1" i="1" u="sng" baseline="30000" dirty="0" smtClean="0">
                <a:effectLst/>
                <a:latin typeface="Times New Roman"/>
                <a:ea typeface="Times New Roman"/>
              </a:rPr>
              <a:t>2+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) / </a:t>
            </a: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E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uk-UA" sz="2800" dirty="0" smtClean="0">
                <a:effectLst/>
                <a:latin typeface="Times New Roman"/>
                <a:ea typeface="Times New Roman"/>
              </a:rPr>
              <a:t>де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Q</a:t>
            </a:r>
            <a:r>
              <a:rPr lang="uk-UA" sz="2800" baseline="-25000" dirty="0" err="1" smtClean="0">
                <a:effectLst/>
                <a:latin typeface="Times New Roman"/>
                <a:ea typeface="Times New Roman"/>
              </a:rPr>
              <a:t>доб</a:t>
            </a:r>
            <a:r>
              <a:rPr lang="uk-UA" sz="2800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- добова продуктивність фільтра;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uk-UA" sz="2800" dirty="0" err="1" smtClean="0">
                <a:effectLst/>
                <a:latin typeface="Times New Roman"/>
                <a:ea typeface="Times New Roman"/>
              </a:rPr>
              <a:t>Q</a:t>
            </a:r>
            <a:r>
              <a:rPr lang="uk-UA" sz="2800" baseline="-25000" dirty="0" err="1" smtClean="0">
                <a:effectLst/>
                <a:latin typeface="Times New Roman"/>
                <a:ea typeface="Times New Roman"/>
              </a:rPr>
              <a:t>доб</a:t>
            </a:r>
            <a:r>
              <a:rPr lang="uk-UA" sz="2800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= 24 </a:t>
            </a:r>
            <a:r>
              <a:rPr lang="uk-UA" sz="2800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Times New Roman"/>
              </a:rPr>
              <a:t>Q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+ 24 </a:t>
            </a:r>
            <a:r>
              <a:rPr lang="uk-UA" sz="2800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Q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/n;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Na</a:t>
            </a:r>
            <a:r>
              <a:rPr lang="uk-UA" sz="2800" baseline="30000" dirty="0" err="1" smtClean="0">
                <a:effectLst/>
                <a:latin typeface="Times New Roman"/>
                <a:ea typeface="Times New Roman"/>
              </a:rPr>
              <a:t>+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, Ca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2+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і Mg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2+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 - концентрація іонів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Na</a:t>
            </a:r>
            <a:r>
              <a:rPr lang="uk-UA" sz="2800" baseline="30000" dirty="0" err="1" smtClean="0">
                <a:effectLst/>
                <a:latin typeface="Times New Roman"/>
                <a:ea typeface="Times New Roman"/>
              </a:rPr>
              <a:t>+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, Ca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2+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і Mg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2+  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у воді ,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мг-екв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/ дм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3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;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Е</a:t>
            </a:r>
            <a:r>
              <a:rPr lang="uk-UA" sz="2800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2800" baseline="-25000" dirty="0" smtClean="0">
                <a:effectLst/>
                <a:latin typeface="Times New Roman"/>
                <a:ea typeface="Times New Roman"/>
              </a:rPr>
              <a:t>. 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- обмінна ємність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катіоніту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,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г-екв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/м</a:t>
            </a:r>
            <a:r>
              <a:rPr lang="uk-UA" sz="2800" baseline="30000" dirty="0" smtClean="0">
                <a:effectLst/>
                <a:latin typeface="Times New Roman"/>
                <a:ea typeface="Times New Roman"/>
              </a:rPr>
              <a:t>3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uk-UA" sz="2800" dirty="0" err="1" smtClean="0">
                <a:effectLst/>
                <a:latin typeface="Times New Roman"/>
                <a:ea typeface="Times New Roman"/>
              </a:rPr>
              <a:t>Об”єм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 </a:t>
            </a:r>
            <a:r>
              <a:rPr lang="uk-UA" sz="2800" dirty="0" err="1" smtClean="0">
                <a:effectLst/>
                <a:latin typeface="Times New Roman"/>
                <a:ea typeface="Times New Roman"/>
              </a:rPr>
              <a:t>катіоніту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 в повітряно-сухому стані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2800" b="1" i="1" u="sng" baseline="30000" dirty="0" err="1" smtClean="0">
                <a:effectLst/>
                <a:latin typeface="Times New Roman"/>
                <a:ea typeface="Times New Roman"/>
              </a:rPr>
              <a:t>сух.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28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2800" b="1" i="1" u="sng" baseline="30000" dirty="0" err="1" smtClean="0">
                <a:effectLst/>
                <a:latin typeface="Times New Roman"/>
                <a:ea typeface="Times New Roman"/>
              </a:rPr>
              <a:t>вол.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28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2800" b="1" i="1" u="sng" dirty="0" smtClean="0">
                <a:effectLst/>
                <a:latin typeface="Times New Roman"/>
                <a:ea typeface="Times New Roman"/>
              </a:rPr>
              <a:t> / </a:t>
            </a:r>
            <a:r>
              <a:rPr lang="uk-UA" sz="2800" b="1" i="1" u="sng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2800" b="1" i="1" u="sng" baseline="30000" dirty="0" err="1" smtClean="0">
                <a:effectLst/>
                <a:latin typeface="Times New Roman"/>
                <a:ea typeface="Times New Roman"/>
              </a:rPr>
              <a:t>наб.</a:t>
            </a:r>
            <a:r>
              <a:rPr lang="uk-UA" sz="28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28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endParaRPr lang="ru-RU" sz="2800" b="1" i="1" u="sng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14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92696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/>
                <a:latin typeface="Times New Roman"/>
                <a:ea typeface="Times New Roman"/>
              </a:rPr>
              <a:t>Приймаємо стандартний фільтр D = 3000 мм,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h</a:t>
            </a:r>
            <a:r>
              <a:rPr lang="uk-UA" baseline="-25000" dirty="0" err="1" smtClean="0">
                <a:effectLst/>
                <a:latin typeface="Times New Roman"/>
                <a:ea typeface="Times New Roman"/>
              </a:rPr>
              <a:t>ш</a:t>
            </a:r>
            <a:r>
              <a:rPr lang="uk-UA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= 2,5 м, f = 7,07 м</a:t>
            </a:r>
            <a:r>
              <a:rPr lang="uk-UA" baseline="30000" dirty="0" smtClean="0">
                <a:effectLst/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196752"/>
            <a:ext cx="626469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Тоді   дійсна  швидкість  фільтрування  визначається 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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д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Q / f / n </a:t>
            </a:r>
            <a:endParaRPr lang="ru-RU" sz="3200" b="1" i="1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492896"/>
            <a:ext cx="64087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Тривалість фільтрування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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h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ш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Е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n / Q / C </a:t>
            </a:r>
            <a:endParaRPr lang="ru-RU" sz="3200" b="1" i="1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4594" y="3861048"/>
            <a:ext cx="60486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Добове число регенерації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m = 24 * n /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</a:t>
            </a:r>
            <a:endParaRPr lang="ru-RU" sz="3200" b="1" i="1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5668" y="4845580"/>
            <a:ext cx="67687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Витрата 100%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-ної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соляної кислоти для регенерації фільтра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1100455" algn="l"/>
              </a:tabLst>
            </a:pP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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HCl</a:t>
            </a:r>
            <a:r>
              <a:rPr lang="uk-UA" sz="3200" b="1" i="1" u="sng" baseline="30000" dirty="0" smtClean="0">
                <a:effectLst/>
                <a:latin typeface="Times New Roman"/>
                <a:ea typeface="Times New Roman"/>
              </a:rPr>
              <a:t>100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h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ш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b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E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кат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/ 1000,</a:t>
            </a:r>
          </a:p>
          <a:p>
            <a:pPr algn="ctr">
              <a:spcAft>
                <a:spcPts val="0"/>
              </a:spcAft>
              <a:tabLst>
                <a:tab pos="1100455" algn="l"/>
              </a:tabLst>
            </a:pPr>
            <a:endParaRPr lang="ru-RU" sz="3200" b="1" i="1" u="sng" dirty="0" smtClean="0">
              <a:effectLst/>
              <a:latin typeface="Times New Roman"/>
              <a:ea typeface="Times New Roman"/>
            </a:endParaRP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де b - питома витрата кислоти, кг/м</a:t>
            </a:r>
            <a:r>
              <a:rPr lang="uk-UA" baseline="30000" dirty="0" smtClean="0">
                <a:effectLst/>
                <a:latin typeface="Times New Roman"/>
                <a:ea typeface="Times New Roman"/>
              </a:rPr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24744"/>
            <a:ext cx="79208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Тривалість пропуску регенераційного розчину при швидкості потоку </a:t>
            </a:r>
            <a:r>
              <a:rPr lang="uk-UA" dirty="0" err="1" smtClean="0">
                <a:effectLst/>
                <a:latin typeface="Times New Roman"/>
                <a:ea typeface="Times New Roman"/>
                <a:sym typeface="Symbol"/>
              </a:rPr>
              <a:t></a:t>
            </a:r>
            <a:r>
              <a:rPr lang="uk-UA" baseline="-25000" dirty="0" err="1" smtClean="0">
                <a:effectLst/>
                <a:latin typeface="Times New Roman"/>
                <a:ea typeface="Times New Roman"/>
              </a:rPr>
              <a:t>рег</a:t>
            </a:r>
            <a:r>
              <a:rPr lang="uk-UA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=5 м/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год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t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1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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HCl</a:t>
            </a:r>
            <a:r>
              <a:rPr lang="uk-UA" sz="3200" b="1" i="1" u="sng" baseline="30000" dirty="0" smtClean="0">
                <a:effectLst/>
                <a:latin typeface="Times New Roman"/>
                <a:ea typeface="Times New Roman"/>
              </a:rPr>
              <a:t>4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/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/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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рег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endParaRPr lang="ru-RU" sz="3200" b="1" i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690336"/>
            <a:ext cx="799288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Витрата води на відмивання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відм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h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ш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а,</a:t>
            </a:r>
            <a:endParaRPr lang="ru-RU" sz="3200" b="1" i="1" u="sng" dirty="0" smtClean="0">
              <a:effectLst/>
              <a:latin typeface="Times New Roman"/>
              <a:ea typeface="Times New Roman"/>
            </a:endParaRP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де а - питома витрата води на відмивання, м</a:t>
            </a:r>
            <a:r>
              <a:rPr lang="uk-UA" baseline="30000" dirty="0" smtClean="0">
                <a:effectLst/>
                <a:latin typeface="Times New Roman"/>
                <a:ea typeface="Times New Roman"/>
              </a:rPr>
              <a:t>3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/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м</a:t>
            </a:r>
            <a:r>
              <a:rPr lang="uk-UA" baseline="30000" dirty="0" err="1" smtClean="0">
                <a:effectLst/>
                <a:latin typeface="Times New Roman"/>
                <a:ea typeface="Times New Roman"/>
              </a:rPr>
              <a:t>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221088"/>
            <a:ext cx="78488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Тривалість   відмивання  при   швидкості  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відмивочного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 потоку   </a:t>
            </a:r>
            <a:r>
              <a:rPr lang="uk-UA" dirty="0" err="1" smtClean="0">
                <a:effectLst/>
                <a:latin typeface="Times New Roman"/>
                <a:ea typeface="Times New Roman"/>
                <a:sym typeface="Symbol"/>
              </a:rPr>
              <a:t></a:t>
            </a:r>
            <a:r>
              <a:rPr lang="uk-UA" baseline="-25000" dirty="0" err="1" smtClean="0">
                <a:effectLst/>
                <a:latin typeface="Times New Roman"/>
                <a:ea typeface="Times New Roman"/>
              </a:rPr>
              <a:t>відм</a:t>
            </a:r>
            <a:r>
              <a:rPr lang="uk-UA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= 5 м/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год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t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2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відм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/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/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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відм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endParaRPr lang="ru-RU" sz="3200" b="1" i="1" u="sng" dirty="0"/>
          </a:p>
        </p:txBody>
      </p:sp>
    </p:spTree>
    <p:extLst>
      <p:ext uri="{BB962C8B-B14F-4D97-AF65-F5344CB8AC3E}">
        <p14:creationId xmlns:p14="http://schemas.microsoft.com/office/powerpoint/2010/main" val="6093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66678"/>
            <a:ext cx="806489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Витрата води на розпушення, при інтенсивності розпушення i = 3 кг/(с</a:t>
            </a:r>
            <a:r>
              <a:rPr lang="uk-UA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м</a:t>
            </a:r>
            <a:r>
              <a:rPr lang="uk-UA" baseline="30000" dirty="0" smtClean="0">
                <a:effectLst/>
                <a:latin typeface="Times New Roman"/>
                <a:ea typeface="Times New Roman"/>
              </a:rPr>
              <a:t>2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),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 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розп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f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к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.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t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3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i 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60 / 1000,</a:t>
            </a:r>
            <a:endParaRPr lang="ru-RU" sz="3200" b="1" i="1" u="sng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де t</a:t>
            </a:r>
            <a:r>
              <a:rPr lang="uk-UA" baseline="-25000" dirty="0" smtClean="0">
                <a:effectLst/>
                <a:latin typeface="Times New Roman"/>
                <a:ea typeface="Times New Roman"/>
              </a:rPr>
              <a:t>3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- час розпушення, хв.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	Загальна тривалість регенерації визначається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t = t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1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+ t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2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+ t</a:t>
            </a:r>
            <a:r>
              <a:rPr lang="uk-UA" sz="3200" b="1" i="1" u="sng" baseline="-25000" dirty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endParaRPr lang="ru-RU" sz="3200" b="1" i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424673"/>
            <a:ext cx="67687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Сумарну витрату води на регенерацію визначаємо за формулою 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  <a:cs typeface="Times New Roman"/>
                <a:sym typeface="Symbol"/>
              </a:rPr>
              <a:t>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= V</a:t>
            </a:r>
            <a:r>
              <a:rPr lang="uk-UA" sz="3200" b="1" i="1" u="sng" baseline="-25000" dirty="0" smtClean="0">
                <a:effectLst/>
                <a:latin typeface="Times New Roman"/>
                <a:ea typeface="Times New Roman"/>
              </a:rPr>
              <a:t>H2O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+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відм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+ </a:t>
            </a:r>
            <a:r>
              <a:rPr lang="uk-UA" sz="3200" b="1" i="1" u="sng" dirty="0" err="1" smtClean="0">
                <a:effectLst/>
                <a:latin typeface="Times New Roman"/>
                <a:ea typeface="Times New Roman"/>
              </a:rPr>
              <a:t>V</a:t>
            </a:r>
            <a:r>
              <a:rPr lang="uk-UA" sz="3200" b="1" i="1" u="sng" baseline="-25000" dirty="0" err="1" smtClean="0">
                <a:effectLst/>
                <a:latin typeface="Times New Roman"/>
                <a:ea typeface="Times New Roman"/>
              </a:rPr>
              <a:t>розп</a:t>
            </a:r>
            <a:r>
              <a:rPr lang="uk-UA" sz="3200" b="1" i="1" u="sng" dirty="0" smtClean="0">
                <a:effectLst/>
                <a:latin typeface="Times New Roman"/>
                <a:ea typeface="Times New Roman"/>
              </a:rPr>
              <a:t> </a:t>
            </a:r>
            <a:endParaRPr lang="ru-RU" sz="3200" b="1" i="1" u="sng" dirty="0"/>
          </a:p>
        </p:txBody>
      </p:sp>
    </p:spTree>
    <p:extLst>
      <p:ext uri="{BB962C8B-B14F-4D97-AF65-F5344CB8AC3E}">
        <p14:creationId xmlns:p14="http://schemas.microsoft.com/office/powerpoint/2010/main" val="41419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</TotalTime>
  <Words>540</Words>
  <Application>Microsoft Office PowerPoint</Application>
  <PresentationFormat>Екран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Ясность</vt:lpstr>
      <vt:lpstr>Основні підходи до проектування систем іонного обміну</vt:lpstr>
      <vt:lpstr>Норми якості знесоленої води </vt:lpstr>
      <vt:lpstr>Норми якості  вихідної та освітленої води </vt:lpstr>
      <vt:lpstr>Приклади іоннообмінних матеріалів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підходи до проектування систем іонного обміну</dc:title>
  <dc:creator>Admin</dc:creator>
  <cp:lastModifiedBy>Ximik</cp:lastModifiedBy>
  <cp:revision>8</cp:revision>
  <dcterms:created xsi:type="dcterms:W3CDTF">2015-03-19T22:40:14Z</dcterms:created>
  <dcterms:modified xsi:type="dcterms:W3CDTF">2015-03-20T07:31:58Z</dcterms:modified>
</cp:coreProperties>
</file>