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8C0233D9-A50C-4F78-A8EC-FD6191623722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84232641-15D3-4F4E-B5B2-7E34796F4D7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547314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33D9-A50C-4F78-A8EC-FD6191623722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32641-15D3-4F4E-B5B2-7E34796F4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9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33D9-A50C-4F78-A8EC-FD6191623722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32641-15D3-4F4E-B5B2-7E34796F4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98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33D9-A50C-4F78-A8EC-FD6191623722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32641-15D3-4F4E-B5B2-7E34796F4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4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33D9-A50C-4F78-A8EC-FD6191623722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32641-15D3-4F4E-B5B2-7E34796F4D7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9981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33D9-A50C-4F78-A8EC-FD6191623722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32641-15D3-4F4E-B5B2-7E34796F4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69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33D9-A50C-4F78-A8EC-FD6191623722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32641-15D3-4F4E-B5B2-7E34796F4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9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33D9-A50C-4F78-A8EC-FD6191623722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32641-15D3-4F4E-B5B2-7E34796F4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936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33D9-A50C-4F78-A8EC-FD6191623722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32641-15D3-4F4E-B5B2-7E34796F4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95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33D9-A50C-4F78-A8EC-FD6191623722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32641-15D3-4F4E-B5B2-7E34796F4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32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33D9-A50C-4F78-A8EC-FD6191623722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32641-15D3-4F4E-B5B2-7E34796F4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56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8C0233D9-A50C-4F78-A8EC-FD6191623722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84232641-15D3-4F4E-B5B2-7E34796F4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63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4872" y="-168148"/>
            <a:ext cx="9075928" cy="40416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uk-UA" sz="5400" dirty="0" smtClean="0"/>
              <a:t>Апарати для розділення</a:t>
            </a:r>
            <a:br>
              <a:rPr lang="uk-UA" sz="5400" dirty="0" smtClean="0"/>
            </a:br>
            <a:r>
              <a:rPr lang="uk-UA" sz="5400" dirty="0" smtClean="0"/>
              <a:t>суспензій. </a:t>
            </a:r>
            <a:r>
              <a:rPr lang="uk-UA" sz="5400" dirty="0" smtClean="0"/>
              <a:t>Відстійники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7741051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5672" y="-205740"/>
            <a:ext cx="9692640" cy="1325562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Чотирикамерний відстійник</a:t>
            </a:r>
            <a:endParaRPr lang="en-US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399" y="1487488"/>
            <a:ext cx="4884717" cy="483969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031992" y="1487488"/>
            <a:ext cx="6096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/>
              <a:t>1 — </a:t>
            </a:r>
            <a:r>
              <a:rPr lang="ru-RU" sz="2000" dirty="0" err="1" smtClean="0"/>
              <a:t>діафрагма</a:t>
            </a:r>
            <a:r>
              <a:rPr lang="ru-RU" sz="2000" dirty="0" smtClean="0"/>
              <a:t>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2 — гребки;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3 — </a:t>
            </a:r>
            <a:r>
              <a:rPr lang="ru-RU" sz="2000" dirty="0" err="1" smtClean="0"/>
              <a:t>перетічний</a:t>
            </a:r>
            <a:r>
              <a:rPr lang="ru-RU" sz="2000" dirty="0" smtClean="0"/>
              <a:t> стакан;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4 — </a:t>
            </a:r>
            <a:r>
              <a:rPr lang="ru-RU" sz="2000" dirty="0" err="1" smtClean="0"/>
              <a:t>розподільна</a:t>
            </a:r>
            <a:r>
              <a:rPr lang="ru-RU" sz="2000" dirty="0" smtClean="0"/>
              <a:t> коробка;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5 — </a:t>
            </a:r>
            <a:r>
              <a:rPr lang="ru-RU" sz="2000" dirty="0" err="1" smtClean="0"/>
              <a:t>кільцевий</a:t>
            </a:r>
            <a:r>
              <a:rPr lang="ru-RU" sz="2000" dirty="0" smtClean="0"/>
              <a:t> </a:t>
            </a:r>
            <a:r>
              <a:rPr lang="ru-RU" sz="2000" dirty="0" err="1" smtClean="0"/>
              <a:t>жолоб</a:t>
            </a:r>
            <a:r>
              <a:rPr lang="ru-RU" sz="2000" dirty="0" smtClean="0"/>
              <a:t>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6 — </a:t>
            </a:r>
            <a:r>
              <a:rPr lang="ru-RU" sz="2000" dirty="0" err="1" smtClean="0"/>
              <a:t>зливна</a:t>
            </a:r>
            <a:r>
              <a:rPr lang="ru-RU" sz="2000" dirty="0" smtClean="0"/>
              <a:t> коробка;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7 — </a:t>
            </a:r>
            <a:r>
              <a:rPr lang="ru-RU" sz="2000" dirty="0" err="1" smtClean="0"/>
              <a:t>зливальний</a:t>
            </a:r>
            <a:r>
              <a:rPr lang="ru-RU" sz="2000" dirty="0" smtClean="0"/>
              <a:t> штуцер;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8 — </a:t>
            </a:r>
            <a:r>
              <a:rPr lang="ru-RU" sz="2000" dirty="0" err="1" smtClean="0"/>
              <a:t>зливні</a:t>
            </a:r>
            <a:r>
              <a:rPr lang="ru-RU" sz="2000" dirty="0" smtClean="0"/>
              <a:t> труби;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9 — конус </a:t>
            </a:r>
            <a:r>
              <a:rPr lang="ru-RU" sz="2000" dirty="0" err="1" smtClean="0"/>
              <a:t>нижньої</a:t>
            </a:r>
            <a:r>
              <a:rPr lang="ru-RU" sz="2000" dirty="0" smtClean="0"/>
              <a:t> </a:t>
            </a:r>
            <a:r>
              <a:rPr lang="ru-RU" sz="2000" dirty="0" err="1" smtClean="0"/>
              <a:t>камери</a:t>
            </a:r>
            <a:r>
              <a:rPr lang="ru-RU" sz="2000" dirty="0" smtClean="0"/>
              <a:t>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10 — </a:t>
            </a:r>
            <a:r>
              <a:rPr lang="ru-RU" sz="2000" dirty="0" err="1" smtClean="0"/>
              <a:t>розвантажувальний</a:t>
            </a:r>
            <a:r>
              <a:rPr lang="ru-RU" sz="2000" dirty="0" smtClean="0"/>
              <a:t> </a:t>
            </a:r>
            <a:r>
              <a:rPr lang="ru-RU" sz="2000" dirty="0" smtClean="0"/>
              <a:t>штуцер.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983267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96091"/>
            <a:ext cx="10325100" cy="5880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 smtClean="0"/>
              <a:t>	</a:t>
            </a:r>
          </a:p>
          <a:p>
            <a:pPr marL="0" indent="0">
              <a:buNone/>
            </a:pPr>
            <a:r>
              <a:rPr lang="uk-UA" sz="2000" dirty="0"/>
              <a:t>	</a:t>
            </a:r>
            <a:r>
              <a:rPr lang="uk-UA" sz="2000" i="1" u="sng" dirty="0" smtClean="0"/>
              <a:t>Переваги відстійників: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/>
              <a:t> </a:t>
            </a:r>
            <a:r>
              <a:rPr lang="uk-UA" sz="2000" dirty="0" smtClean="0"/>
              <a:t> н</a:t>
            </a:r>
            <a:r>
              <a:rPr lang="uk-UA" sz="2000" dirty="0" smtClean="0"/>
              <a:t>изькі </a:t>
            </a:r>
            <a:r>
              <a:rPr lang="uk-UA" sz="2000" dirty="0" smtClean="0"/>
              <a:t>енергетичні витрати на поділ суспензій;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/>
              <a:t> </a:t>
            </a:r>
            <a:r>
              <a:rPr lang="uk-UA" sz="2000" dirty="0" smtClean="0"/>
              <a:t> п</a:t>
            </a:r>
            <a:r>
              <a:rPr lang="uk-UA" sz="2000" dirty="0" smtClean="0"/>
              <a:t>ростоту </a:t>
            </a:r>
            <a:r>
              <a:rPr lang="uk-UA" sz="2000" dirty="0" smtClean="0"/>
              <a:t>устрою, а отже високу надійність у роботі й простоту ремонту та виготовлення;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/>
              <a:t> </a:t>
            </a:r>
            <a:r>
              <a:rPr lang="uk-UA" sz="2000" dirty="0" smtClean="0"/>
              <a:t> в</a:t>
            </a:r>
            <a:r>
              <a:rPr lang="uk-UA" sz="2000" dirty="0" smtClean="0"/>
              <a:t>елика </a:t>
            </a:r>
            <a:r>
              <a:rPr lang="uk-UA" sz="2000" dirty="0" smtClean="0"/>
              <a:t>продуктивність і можливість розділення суспензій з високими значеннями відношень Р/Т.</a:t>
            </a:r>
          </a:p>
          <a:p>
            <a:pPr marL="0" indent="0">
              <a:buNone/>
            </a:pPr>
            <a:r>
              <a:rPr lang="uk-UA" sz="2000" dirty="0" smtClean="0"/>
              <a:t>	</a:t>
            </a:r>
          </a:p>
          <a:p>
            <a:pPr marL="0" indent="0">
              <a:buNone/>
            </a:pPr>
            <a:r>
              <a:rPr lang="uk-UA" sz="2000" dirty="0"/>
              <a:t>	</a:t>
            </a:r>
            <a:r>
              <a:rPr lang="uk-UA" sz="2000" i="1" u="sng" dirty="0" smtClean="0"/>
              <a:t>Недоліки відстійників: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/>
              <a:t> </a:t>
            </a:r>
            <a:r>
              <a:rPr lang="uk-UA" sz="2000" dirty="0" smtClean="0"/>
              <a:t> н</a:t>
            </a:r>
            <a:r>
              <a:rPr lang="uk-UA" sz="2000" dirty="0" smtClean="0"/>
              <a:t>изький </a:t>
            </a:r>
            <a:r>
              <a:rPr lang="uk-UA" sz="2000" dirty="0" smtClean="0"/>
              <a:t>ступінь поділу;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/>
              <a:t> </a:t>
            </a:r>
            <a:r>
              <a:rPr lang="uk-UA" sz="2000" dirty="0" smtClean="0"/>
              <a:t> в</a:t>
            </a:r>
            <a:r>
              <a:rPr lang="uk-UA" sz="2000" dirty="0" smtClean="0"/>
              <a:t>еликі </a:t>
            </a:r>
            <a:r>
              <a:rPr lang="uk-UA" sz="2000" dirty="0" smtClean="0"/>
              <a:t>габарити.</a:t>
            </a:r>
          </a:p>
          <a:p>
            <a:pPr marL="0" indent="0">
              <a:buNone/>
            </a:pPr>
            <a:endParaRPr lang="uk-UA" sz="2000" dirty="0" smtClean="0"/>
          </a:p>
        </p:txBody>
      </p:sp>
    </p:spTree>
    <p:extLst>
      <p:ext uri="{BB962C8B-B14F-4D97-AF65-F5344CB8AC3E}">
        <p14:creationId xmlns:p14="http://schemas.microsoft.com/office/powerpoint/2010/main" val="24320712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228328" cy="612140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Відстоювання</a:t>
            </a:r>
            <a:endParaRPr lang="en-US" sz="3600" dirty="0"/>
          </a:p>
        </p:txBody>
      </p:sp>
      <p:pic>
        <p:nvPicPr>
          <p:cNvPr id="1026" name="Picture 2" descr="ÐÐ°ÑÑÐ¸Ð½ÐºÐ¸ Ð¿Ð¾ Ð·Ð°Ð¿ÑÐ¾ÑÑ Ð²ÑÐ´ÑÑÐ¾ÑÐ²Ð°Ð½Ð½Ñ ÑÑÐµÐ¼Ð°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483687"/>
            <a:ext cx="3520858" cy="3682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4476205" y="1483687"/>
                <a:ext cx="6788695" cy="33363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000" i="1" u="sng" dirty="0" smtClean="0"/>
                  <a:t>Швидкість</a:t>
                </a:r>
                <a:r>
                  <a:rPr lang="ru-RU" sz="2000" i="1" u="sng" dirty="0" smtClean="0"/>
                  <a:t> </a:t>
                </a:r>
                <a:r>
                  <a:rPr lang="ru-RU" sz="2000" i="1" u="sng" dirty="0" err="1" smtClean="0"/>
                  <a:t>осадження</a:t>
                </a:r>
                <a:r>
                  <a:rPr lang="ru-RU" sz="2000" i="1" u="sng" dirty="0" smtClean="0"/>
                  <a:t> </a:t>
                </a:r>
                <a:r>
                  <a:rPr lang="ru-RU" sz="2000" dirty="0" smtClean="0"/>
                  <a:t>(</a:t>
                </a:r>
                <a:r>
                  <a:rPr lang="ru-RU" sz="2000" dirty="0" err="1" smtClean="0"/>
                  <a:t>або</a:t>
                </a:r>
                <a:r>
                  <a:rPr lang="ru-RU" sz="2000" dirty="0" smtClean="0"/>
                  <a:t> </a:t>
                </a:r>
                <a:r>
                  <a:rPr lang="ru-RU" sz="2000" dirty="0" err="1" smtClean="0"/>
                  <a:t>спливання</a:t>
                </a:r>
                <a:r>
                  <a:rPr lang="ru-RU" sz="2000" dirty="0" smtClean="0"/>
                  <a:t>) </a:t>
                </a:r>
                <a:r>
                  <a:rPr lang="ru-RU" sz="2000" dirty="0" err="1" smtClean="0"/>
                  <a:t>твердих</a:t>
                </a:r>
                <a:r>
                  <a:rPr lang="ru-RU" sz="2000" dirty="0" smtClean="0"/>
                  <a:t> </a:t>
                </a:r>
                <a:r>
                  <a:rPr lang="ru-RU" sz="2000" dirty="0" err="1" smtClean="0"/>
                  <a:t>часток</a:t>
                </a:r>
                <a:r>
                  <a:rPr lang="ru-RU" sz="2000" dirty="0" smtClean="0"/>
                  <a:t> </a:t>
                </a:r>
                <a:r>
                  <a:rPr lang="ru-RU" sz="2000" dirty="0" err="1" smtClean="0"/>
                  <a:t>розраховують</a:t>
                </a:r>
                <a:r>
                  <a:rPr lang="ru-RU" sz="2000" dirty="0" smtClean="0"/>
                  <a:t> </a:t>
                </a:r>
                <a:r>
                  <a:rPr lang="ru-RU" sz="2000" i="1" u="sng" dirty="0" smtClean="0"/>
                  <a:t>за </a:t>
                </a:r>
                <a:r>
                  <a:rPr lang="ru-RU" sz="2000" i="1" u="sng" dirty="0"/>
                  <a:t>формулою Стокса</a:t>
                </a:r>
                <a:r>
                  <a:rPr lang="ru-RU" sz="2000" dirty="0"/>
                  <a:t>, </a:t>
                </a:r>
                <a:r>
                  <a:rPr lang="ru-RU" sz="2000" dirty="0" smtClean="0"/>
                  <a:t>м/с:</a:t>
                </a:r>
              </a:p>
              <a:p>
                <a:endParaRPr lang="ru-RU" sz="2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2000" b="0" i="1" smtClean="0"/>
                          </m:ctrlPr>
                        </m:sSubPr>
                        <m:e>
                          <m:r>
                            <a:rPr lang="ru-RU" sz="2000" i="1">
                              <a:ea typeface="Cambria Math" panose="02040503050406030204" pitchFamily="18" charset="0"/>
                            </a:rPr>
                            <m:t>𝜗</m:t>
                          </m:r>
                        </m:e>
                        <m:sub>
                          <m:r>
                            <a:rPr lang="ru-RU" sz="2000" b="0" i="1" smtClean="0"/>
                            <m:t>ос</m:t>
                          </m:r>
                        </m:sub>
                      </m:sSub>
                      <m:r>
                        <a:rPr lang="uk-UA" sz="2000" b="0" i="1" smtClean="0"/>
                        <m:t>=</m:t>
                      </m:r>
                      <m:f>
                        <m:fPr>
                          <m:ctrlPr>
                            <a:rPr lang="en-US" sz="2000" i="1" smtClean="0"/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 smtClean="0"/>
                              </m:ctrlPr>
                            </m:sSupPr>
                            <m:e>
                              <m:r>
                                <a:rPr lang="en-US" sz="2000" b="0" i="1" smtClean="0"/>
                                <m:t>𝑑</m:t>
                              </m:r>
                            </m:e>
                            <m:sup>
                              <m:r>
                                <a:rPr lang="en-US" sz="2000" b="0" i="1" smtClean="0"/>
                                <m:t>2</m:t>
                              </m:r>
                            </m:sup>
                          </m:sSup>
                          <m:r>
                            <a:rPr lang="en-US" sz="2000" b="0" i="1" smtClean="0"/>
                            <m:t>(</m:t>
                          </m:r>
                          <m:sSub>
                            <m:sSubPr>
                              <m:ctrlPr>
                                <a:rPr lang="en-US" sz="2000" b="0" i="1" smtClean="0"/>
                              </m:ctrlPr>
                            </m:sSubPr>
                            <m:e>
                              <m:r>
                                <a:rPr lang="en-US" sz="2000" b="0" i="1" smtClean="0"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uk-UA" sz="2000" b="0" i="1" smtClean="0"/>
                                <m:t>т</m:t>
                              </m:r>
                            </m:sub>
                          </m:sSub>
                          <m:r>
                            <a:rPr lang="uk-UA" sz="2000" b="0" i="1" smtClean="0"/>
                            <m:t>−</m:t>
                          </m:r>
                          <m:sSub>
                            <m:sSubPr>
                              <m:ctrlPr>
                                <a:rPr lang="uk-UA" sz="2000" b="0" i="1" smtClean="0"/>
                              </m:ctrlPr>
                            </m:sSubPr>
                            <m:e>
                              <m:r>
                                <a:rPr lang="uk-UA" sz="2000" b="0" i="1" smtClean="0"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uk-UA" sz="2000" b="0" i="1" smtClean="0"/>
                                <m:t>р</m:t>
                              </m:r>
                            </m:sub>
                          </m:sSub>
                          <m:r>
                            <a:rPr lang="uk-UA" sz="2000" b="0" i="1" smtClean="0"/>
                            <m:t>)</m:t>
                          </m:r>
                        </m:num>
                        <m:den>
                          <m:r>
                            <a:rPr lang="uk-UA" sz="2000" b="0" i="1" smtClean="0"/>
                            <m:t>18</m:t>
                          </m:r>
                          <m:sSub>
                            <m:sSubPr>
                              <m:ctrlPr>
                                <a:rPr lang="uk-UA" sz="2000" b="0" i="1" smtClean="0"/>
                              </m:ctrlPr>
                            </m:sSubPr>
                            <m:e>
                              <m:r>
                                <a:rPr lang="uk-UA" sz="2000" b="0" i="1" smtClean="0"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uk-UA" sz="2000" b="0" i="1" smtClean="0">
                                  <a:ea typeface="Cambria Math" panose="02040503050406030204" pitchFamily="18" charset="0"/>
                                </a:rPr>
                                <m:t>р</m:t>
                              </m:r>
                            </m:sub>
                          </m:sSub>
                        </m:den>
                      </m:f>
                      <m:r>
                        <a:rPr lang="uk-UA" sz="2000" b="0" i="1" smtClean="0"/>
                        <m:t>,</m:t>
                      </m:r>
                    </m:oMath>
                  </m:oMathPara>
                </a14:m>
                <a:endParaRPr lang="uk-UA" sz="2000" b="0" dirty="0" smtClean="0"/>
              </a:p>
              <a:p>
                <a:endParaRPr lang="uk-UA" sz="2000" dirty="0" smtClean="0"/>
              </a:p>
              <a:p>
                <a:r>
                  <a:rPr lang="uk-UA" sz="2000" dirty="0" smtClean="0"/>
                  <a:t>де </a:t>
                </a:r>
                <a14:m>
                  <m:oMath xmlns:m="http://schemas.openxmlformats.org/officeDocument/2006/math">
                    <m:r>
                      <a:rPr lang="en-US" sz="2000" b="0" i="1" smtClean="0"/>
                      <m:t>𝑑</m:t>
                    </m:r>
                  </m:oMath>
                </a14:m>
                <a:r>
                  <a:rPr lang="uk-UA" sz="2000" dirty="0" smtClean="0"/>
                  <a:t> - діаметр сферичної </a:t>
                </a:r>
                <a:r>
                  <a:rPr lang="uk-UA" sz="2000" dirty="0" smtClean="0"/>
                  <a:t>частинки, м;</a:t>
                </a:r>
                <a:endParaRPr lang="uk-UA" sz="2000" dirty="0" smtClean="0"/>
              </a:p>
              <a:p>
                <a:r>
                  <a:rPr lang="uk-UA" sz="2000" dirty="0"/>
                  <a:t> </a:t>
                </a:r>
                <a:r>
                  <a:rPr lang="uk-UA" sz="2000" dirty="0" smtClean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/>
                        </m:ctrlPr>
                      </m:sSubPr>
                      <m:e>
                        <m:r>
                          <a:rPr lang="en-US" sz="2000" b="0" i="1" smtClean="0"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uk-UA" sz="2000" b="0" i="1" smtClean="0"/>
                          <m:t>т</m:t>
                        </m:r>
                      </m:sub>
                    </m:sSub>
                  </m:oMath>
                </a14:m>
                <a:r>
                  <a:rPr lang="uk-UA" sz="2000" dirty="0" smtClean="0"/>
                  <a:t> - дійсна густина твердої </a:t>
                </a:r>
                <a:r>
                  <a:rPr lang="uk-UA" sz="2000" dirty="0" smtClean="0"/>
                  <a:t>фази,</a:t>
                </a:r>
                <a:r>
                  <a:rPr lang="ru-RU" sz="2000" dirty="0"/>
                  <a:t> </a:t>
                </a:r>
                <a:r>
                  <a:rPr lang="ru-RU" sz="2000" dirty="0" smtClean="0"/>
                  <a:t>кг/м</a:t>
                </a:r>
                <a:r>
                  <a:rPr lang="ru-RU" sz="2000" baseline="30000" dirty="0" smtClean="0"/>
                  <a:t>3</a:t>
                </a:r>
                <a:r>
                  <a:rPr lang="uk-UA" sz="2000" dirty="0" smtClean="0"/>
                  <a:t>;</a:t>
                </a:r>
                <a:endParaRPr lang="uk-UA" sz="2000" dirty="0" smtClean="0"/>
              </a:p>
              <a:p>
                <a:r>
                  <a:rPr lang="uk-UA" sz="2000" b="0" dirty="0" smtClean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000" b="0" i="1" smtClean="0"/>
                        </m:ctrlPr>
                      </m:sSubPr>
                      <m:e>
                        <m:r>
                          <a:rPr lang="uk-UA" sz="2000" b="0" i="1" smtClean="0"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uk-UA" sz="2000" b="0" i="1" smtClean="0"/>
                          <m:t>р</m:t>
                        </m:r>
                      </m:sub>
                    </m:sSub>
                  </m:oMath>
                </a14:m>
                <a:r>
                  <a:rPr lang="uk-UA" sz="2000" dirty="0" smtClean="0"/>
                  <a:t> - густина </a:t>
                </a:r>
                <a:r>
                  <a:rPr lang="uk-UA" sz="2000" dirty="0" smtClean="0"/>
                  <a:t>рідини, </a:t>
                </a:r>
                <a:r>
                  <a:rPr lang="ru-RU" sz="2000" dirty="0" smtClean="0"/>
                  <a:t>кг/м</a:t>
                </a:r>
                <a:r>
                  <a:rPr lang="ru-RU" sz="2000" baseline="30000" dirty="0" smtClean="0"/>
                  <a:t>3</a:t>
                </a:r>
                <a:r>
                  <a:rPr lang="uk-UA" sz="2000" dirty="0" smtClean="0"/>
                  <a:t>;</a:t>
                </a:r>
                <a:endParaRPr lang="uk-UA" sz="2000" b="0" i="1" dirty="0" smtClean="0"/>
              </a:p>
              <a:p>
                <a:r>
                  <a:rPr lang="uk-UA" sz="2000" b="0" dirty="0" smtClean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000" b="0" i="1" smtClean="0"/>
                        </m:ctrlPr>
                      </m:sSubPr>
                      <m:e>
                        <m:r>
                          <a:rPr lang="uk-UA" sz="2000" b="0" i="1" smtClean="0"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uk-UA" sz="2000" b="0" i="1" smtClean="0">
                            <a:ea typeface="Cambria Math" panose="02040503050406030204" pitchFamily="18" charset="0"/>
                          </a:rPr>
                          <m:t>р</m:t>
                        </m:r>
                      </m:sub>
                    </m:sSub>
                  </m:oMath>
                </a14:m>
                <a:r>
                  <a:rPr lang="uk-UA" sz="2000" dirty="0" smtClean="0"/>
                  <a:t> - в’язкість </a:t>
                </a:r>
                <a:r>
                  <a:rPr lang="uk-UA" sz="2000" dirty="0" smtClean="0"/>
                  <a:t>рідини, </a:t>
                </a:r>
                <a:r>
                  <a:rPr lang="ru-RU" sz="2000" dirty="0" err="1" smtClean="0"/>
                  <a:t>Па·с</a:t>
                </a:r>
                <a:r>
                  <a:rPr lang="uk-UA" sz="2000" dirty="0" smtClean="0"/>
                  <a:t>.</a:t>
                </a:r>
                <a:endParaRPr lang="en-US" sz="20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205" y="1483687"/>
                <a:ext cx="6788695" cy="3336363"/>
              </a:xfrm>
              <a:prstGeom prst="rect">
                <a:avLst/>
              </a:prstGeom>
              <a:blipFill>
                <a:blip r:embed="rId3"/>
                <a:stretch>
                  <a:fillRect l="-898" t="-912" b="-12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38991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96900" y="706841"/>
                <a:ext cx="10515237" cy="211255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ru-RU" sz="2000" dirty="0" smtClean="0"/>
                  <a:t>Через </a:t>
                </a:r>
                <a:r>
                  <a:rPr lang="ru-RU" sz="2000" dirty="0" err="1" smtClean="0"/>
                  <a:t>неправильну</a:t>
                </a:r>
                <a:r>
                  <a:rPr lang="ru-RU" sz="2000" dirty="0" smtClean="0"/>
                  <a:t> </a:t>
                </a:r>
                <a:r>
                  <a:rPr lang="ru-RU" sz="2000" dirty="0" err="1" smtClean="0"/>
                  <a:t>геометричну</a:t>
                </a:r>
                <a:r>
                  <a:rPr lang="ru-RU" sz="2000" dirty="0" smtClean="0"/>
                  <a:t> форму </a:t>
                </a:r>
                <a:r>
                  <a:rPr lang="ru-RU" sz="2000" dirty="0" err="1" smtClean="0"/>
                  <a:t>часток</a:t>
                </a:r>
                <a:r>
                  <a:rPr lang="ru-RU" sz="2000" dirty="0" smtClean="0"/>
                  <a:t> </a:t>
                </a:r>
                <a:r>
                  <a:rPr lang="ru-RU" sz="2000" dirty="0" err="1" smtClean="0"/>
                  <a:t>уводять</a:t>
                </a:r>
                <a:r>
                  <a:rPr lang="ru-RU" sz="2000" dirty="0" smtClean="0"/>
                  <a:t> </a:t>
                </a:r>
                <a:r>
                  <a:rPr lang="ru-RU" sz="2000" dirty="0" err="1" smtClean="0"/>
                  <a:t>поняття</a:t>
                </a:r>
                <a:r>
                  <a:rPr lang="ru-RU" sz="2000" dirty="0" smtClean="0"/>
                  <a:t> </a:t>
                </a:r>
                <a:r>
                  <a:rPr lang="ru-RU" sz="2000" i="1" u="sng" dirty="0" err="1" smtClean="0"/>
                  <a:t>чинника</a:t>
                </a:r>
                <a:r>
                  <a:rPr lang="ru-RU" sz="2000" i="1" u="sng" dirty="0" smtClean="0"/>
                  <a:t> </a:t>
                </a:r>
                <a:r>
                  <a:rPr lang="ru-RU" sz="2000" i="1" u="sng" dirty="0" err="1" smtClean="0"/>
                  <a:t>форми</a:t>
                </a:r>
                <a:r>
                  <a:rPr lang="ru-RU" sz="2000" i="1" u="sng" dirty="0" smtClean="0"/>
                  <a:t> </a:t>
                </a:r>
                <a14:m>
                  <m:oMath xmlns:m="http://schemas.openxmlformats.org/officeDocument/2006/math">
                    <m:r>
                      <a:rPr lang="ru-RU" sz="2000" i="1" u="sng" smtClean="0"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uk-UA" sz="2000" i="1" u="sng" dirty="0" smtClean="0"/>
                  <a:t>: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uk-UA" sz="2000" dirty="0" smtClean="0"/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/>
                          </m:ctrlPr>
                        </m:sSubSupPr>
                        <m:e>
                          <m:r>
                            <a:rPr lang="en-US" sz="2000" i="1" smtClean="0">
                              <a:ea typeface="Cambria Math" panose="02040503050406030204" pitchFamily="18" charset="0"/>
                            </a:rPr>
                            <m:t>𝜗</m:t>
                          </m:r>
                        </m:e>
                        <m:sub>
                          <m:r>
                            <a:rPr lang="uk-UA" sz="2000" b="0" i="1" smtClean="0"/>
                            <m:t>ос</m:t>
                          </m:r>
                        </m:sub>
                        <m:sup>
                          <m:r>
                            <a:rPr lang="uk-UA" sz="2000" b="0" i="1" smtClean="0"/>
                            <m:t>′</m:t>
                          </m:r>
                        </m:sup>
                      </m:sSubSup>
                      <m:r>
                        <a:rPr lang="uk-UA" sz="2000" b="0" i="1" smtClean="0"/>
                        <m:t>=</m:t>
                      </m:r>
                      <m:r>
                        <a:rPr lang="uk-UA" sz="2000" i="1">
                          <a:ea typeface="Cambria Math" panose="02040503050406030204" pitchFamily="18" charset="0"/>
                        </a:rPr>
                        <m:t>𝜑</m:t>
                      </m:r>
                      <m:sSub>
                        <m:sSubPr>
                          <m:ctrlPr>
                            <a:rPr lang="uk-UA" sz="2000" i="1" smtClean="0"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 sz="2000" i="1" smtClean="0">
                              <a:ea typeface="Cambria Math" panose="02040503050406030204" pitchFamily="18" charset="0"/>
                            </a:rPr>
                            <m:t>𝜗</m:t>
                          </m:r>
                        </m:e>
                        <m:sub>
                          <m:r>
                            <a:rPr lang="uk-UA" sz="2000" b="0" i="1" smtClean="0">
                              <a:ea typeface="Cambria Math" panose="02040503050406030204" pitchFamily="18" charset="0"/>
                            </a:rPr>
                            <m:t>ос</m:t>
                          </m:r>
                        </m:sub>
                      </m:sSub>
                      <m:r>
                        <a:rPr lang="en-US" sz="2000" b="0" i="1" smtClean="0"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uk-UA" sz="2000" dirty="0" smtClean="0"/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uk-UA" sz="2000" dirty="0" smtClean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6900" y="706841"/>
                <a:ext cx="10515237" cy="2112558"/>
              </a:xfrm>
              <a:blipFill>
                <a:blip r:embed="rId2"/>
                <a:stretch>
                  <a:fillRect l="-638" t="-17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ÐÐ°ÑÑÐ¸Ð½ÐºÐ¸ Ð¿Ð¾ Ð·Ð°Ð¿ÑÐ¾ÑÑ ÐºÑÑÐ³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555" y="3307778"/>
            <a:ext cx="880745" cy="1288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ÐÐ°ÑÑÐ¸Ð½ÐºÐ¸ Ð¿Ð¾ Ð·Ð°Ð¿ÑÐ¾ÑÑ ÐºÑÐ±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8" name="Picture 10" descr="ÐÐ°ÑÑÐ¸Ð½ÐºÐ¸ Ð¿Ð¾ Ð·Ð°Ð¿ÑÐ¾ÑÑ ÐºÑÐ±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972" y="3550544"/>
            <a:ext cx="964038" cy="80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479281"/>
              </p:ext>
            </p:extLst>
          </p:nvPr>
        </p:nvGraphicFramePr>
        <p:xfrm>
          <a:off x="1727018" y="2819399"/>
          <a:ext cx="8204382" cy="34983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2191">
                  <a:extLst>
                    <a:ext uri="{9D8B030D-6E8A-4147-A177-3AD203B41FA5}">
                      <a16:colId xmlns:a16="http://schemas.microsoft.com/office/drawing/2014/main" val="732015728"/>
                    </a:ext>
                  </a:extLst>
                </a:gridCol>
                <a:gridCol w="4102191">
                  <a:extLst>
                    <a:ext uri="{9D8B030D-6E8A-4147-A177-3AD203B41FA5}">
                      <a16:colId xmlns:a16="http://schemas.microsoft.com/office/drawing/2014/main" val="4277014931"/>
                    </a:ext>
                  </a:extLst>
                </a:gridCol>
              </a:tblGrid>
              <a:tr h="1749174">
                <a:tc>
                  <a:txBody>
                    <a:bodyPr/>
                    <a:lstStyle/>
                    <a:p>
                      <a:r>
                        <a:rPr lang="uk-UA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758654"/>
                  </a:ext>
                </a:extLst>
              </a:tr>
              <a:tr h="174917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797363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938580" y="2215634"/>
            <a:ext cx="19575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/>
              <a:t>Для частинок: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1892300" y="2930384"/>
                <a:ext cx="8039100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uk-UA" sz="2000" dirty="0"/>
                  <a:t>круглої форми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𝑁𝑎𝐻𝐶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000" dirty="0"/>
                  <a:t>)</a:t>
                </a:r>
                <a:r>
                  <a:rPr lang="en-US" sz="2000" dirty="0"/>
                  <a:t> </a:t>
                </a:r>
                <a:r>
                  <a:rPr lang="en-US" sz="2000" dirty="0" smtClean="0"/>
                  <a:t>      </a:t>
                </a:r>
                <a:r>
                  <a:rPr lang="uk-UA" sz="2000" dirty="0" smtClean="0"/>
                  <a:t>  </a:t>
                </a:r>
                <a:r>
                  <a:rPr lang="en-US" sz="2000" dirty="0" smtClean="0"/>
                  <a:t>      </a:t>
                </a:r>
                <a:r>
                  <a:rPr lang="uk-UA" sz="2000" dirty="0"/>
                  <a:t>некруглої форми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𝑁𝑎𝐶𝑙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𝑁𝑎𝑁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000" dirty="0" smtClean="0"/>
                  <a:t>)                        </a:t>
                </a:r>
                <a:endParaRPr lang="uk-UA" sz="2000" dirty="0" smtClean="0"/>
              </a:p>
              <a:p>
                <a:pPr>
                  <a:spcAft>
                    <a:spcPts val="1200"/>
                  </a:spcAft>
                </a:pPr>
                <a:r>
                  <a:rPr lang="uk-UA" sz="2000" dirty="0"/>
                  <a:t>	</a:t>
                </a:r>
                <a:r>
                  <a:rPr lang="uk-UA" sz="2000" dirty="0" smtClean="0"/>
                  <a:t>	        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000" dirty="0"/>
                  <a:t>=0,77                                      </a:t>
                </a:r>
                <a:r>
                  <a:rPr lang="en-US" sz="2000" dirty="0" smtClean="0"/>
                  <a:t>     </a:t>
                </a:r>
                <a:r>
                  <a:rPr lang="uk-UA" sz="2000" dirty="0" smtClean="0"/>
                  <a:t>  </a:t>
                </a:r>
                <a:r>
                  <a:rPr lang="en-US" sz="2000" dirty="0" smtClean="0"/>
                  <a:t> 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000" dirty="0"/>
                  <a:t>=0,66</a:t>
                </a:r>
                <a:endParaRPr lang="uk-UA" sz="2000" dirty="0"/>
              </a:p>
              <a:p>
                <a:endParaRPr lang="uk-UA" sz="2000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2300" y="2930384"/>
                <a:ext cx="8039100" cy="1323439"/>
              </a:xfrm>
              <a:prstGeom prst="rect">
                <a:avLst/>
              </a:prstGeom>
              <a:blipFill>
                <a:blip r:embed="rId5"/>
                <a:stretch>
                  <a:fillRect l="-758" t="-2765" r="-206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1892300" y="4891936"/>
                <a:ext cx="8191045" cy="8617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uk-UA" sz="2000" dirty="0" smtClean="0"/>
                  <a:t>довгастих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𝑀𝑔𝑆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∙7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uk-UA" sz="2000" dirty="0"/>
                  <a:t>      </a:t>
                </a:r>
                <a:r>
                  <a:rPr lang="uk-UA" sz="2000" dirty="0" smtClean="0"/>
                  <a:t>          пластинчастих</a:t>
                </a:r>
                <a14:m>
                  <m:oMath xmlns:m="http://schemas.openxmlformats.org/officeDocument/2006/math">
                    <m:r>
                      <a:rPr lang="uk-U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   </m:t>
                    </m:r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</m:t>
                    </m:r>
                  </m:oMath>
                </a14:m>
                <a:endParaRPr lang="uk-UA" sz="20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Aft>
                    <a:spcPts val="1200"/>
                  </a:spcAft>
                </a:pPr>
                <a:r>
                  <a:rPr lang="uk-UA" sz="2000" b="0" dirty="0" smtClean="0">
                    <a:ea typeface="Cambria Math" panose="02040503050406030204" pitchFamily="18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uk-U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</m:t>
                    </m:r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000" dirty="0"/>
                  <a:t>=0,</a:t>
                </a:r>
                <a:r>
                  <a:rPr lang="uk-UA" sz="2000" dirty="0"/>
                  <a:t>58                                            </a:t>
                </a:r>
                <a:r>
                  <a:rPr lang="uk-UA" sz="2000" dirty="0" smtClean="0"/>
                  <a:t>  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000" dirty="0"/>
                  <a:t>=0,</a:t>
                </a:r>
                <a:r>
                  <a:rPr lang="uk-UA" sz="2000" dirty="0"/>
                  <a:t>43 </a:t>
                </a: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2300" y="4891936"/>
                <a:ext cx="8191045" cy="861774"/>
              </a:xfrm>
              <a:prstGeom prst="rect">
                <a:avLst/>
              </a:prstGeom>
              <a:blipFill>
                <a:blip r:embed="rId6"/>
                <a:stretch>
                  <a:fillRect l="-744" t="-3521" b="-112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31587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513806"/>
                <a:ext cx="10312401" cy="5974080"/>
              </a:xfrm>
            </p:spPr>
            <p:txBody>
              <a:bodyPr>
                <a:normAutofit/>
              </a:bodyPr>
              <a:lstStyle/>
              <a:p>
                <a:endParaRPr lang="ru-RU" sz="2000" i="1" u="sng" dirty="0" smtClean="0"/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-RU" sz="2000" i="1" u="sng" dirty="0" err="1" smtClean="0"/>
                  <a:t>Швидкість</a:t>
                </a:r>
                <a:r>
                  <a:rPr lang="ru-RU" sz="2000" i="1" u="sng" dirty="0" smtClean="0"/>
                  <a:t> затиснутого </a:t>
                </a:r>
                <a:r>
                  <a:rPr lang="ru-RU" sz="2000" i="1" u="sng" dirty="0" err="1" smtClean="0"/>
                  <a:t>осадження</a:t>
                </a:r>
                <a:r>
                  <a:rPr lang="ru-RU" sz="2000" i="1" u="sng" dirty="0" smtClean="0"/>
                  <a:t> </a:t>
                </a:r>
                <a:r>
                  <a:rPr lang="ru-RU" sz="2000" dirty="0" err="1" smtClean="0"/>
                  <a:t>можна</a:t>
                </a:r>
                <a:r>
                  <a:rPr lang="ru-RU" sz="2000" dirty="0" smtClean="0"/>
                  <a:t> </a:t>
                </a:r>
                <a:r>
                  <a:rPr lang="ru-RU" sz="2000" dirty="0" err="1" smtClean="0"/>
                  <a:t>розрахувати</a:t>
                </a:r>
                <a:r>
                  <a:rPr lang="ru-RU" sz="2000" dirty="0" smtClean="0"/>
                  <a:t> за </a:t>
                </a:r>
                <a:r>
                  <a:rPr lang="ru-RU" sz="2000" dirty="0" err="1" smtClean="0"/>
                  <a:t>емпіричною</a:t>
                </a:r>
                <a:r>
                  <a:rPr lang="ru-RU" sz="2000" dirty="0" smtClean="0"/>
                  <a:t> </a:t>
                </a:r>
                <a:r>
                  <a:rPr lang="ru-RU" sz="2000" dirty="0" smtClean="0"/>
                  <a:t>формулою, м/с:</a:t>
                </a:r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u-RU" sz="2000" dirty="0" smtClean="0"/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/>
                          </m:ctrlPr>
                        </m:sSubPr>
                        <m:e>
                          <m:r>
                            <a:rPr lang="en-US" sz="2000" i="1" smtClean="0">
                              <a:ea typeface="Cambria Math" panose="02040503050406030204" pitchFamily="18" charset="0"/>
                            </a:rPr>
                            <m:t>𝜗</m:t>
                          </m:r>
                        </m:e>
                        <m:sub>
                          <m:r>
                            <a:rPr lang="uk-UA" sz="2000" b="0" i="1" smtClean="0"/>
                            <m:t>ос</m:t>
                          </m:r>
                        </m:sub>
                      </m:sSub>
                      <m:r>
                        <a:rPr lang="uk-UA" sz="2000" b="0" i="1" smtClean="0"/>
                        <m:t>=</m:t>
                      </m:r>
                      <m:r>
                        <a:rPr lang="uk-UA" sz="2000" b="0" i="1" smtClean="0"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uk-UA" sz="2000" b="0" i="1" smtClean="0">
                          <a:ea typeface="Cambria Math" panose="020405030504060302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uk-UA" sz="2000" b="0" i="1" smtClean="0"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uk-UA" sz="2000" b="0" i="1" smtClean="0">
                              <a:ea typeface="Cambria Math" panose="02040503050406030204" pitchFamily="18" charset="0"/>
                            </a:rPr>
                            <m:t>𝜗</m:t>
                          </m:r>
                        </m:e>
                        <m:sub>
                          <m:r>
                            <a:rPr lang="uk-UA" sz="2000" b="0" i="1" smtClean="0">
                              <a:ea typeface="Cambria Math" panose="02040503050406030204" pitchFamily="18" charset="0"/>
                            </a:rPr>
                            <m:t>ос</m:t>
                          </m:r>
                        </m:sub>
                        <m:sup>
                          <m:r>
                            <a:rPr lang="uk-UA" sz="2000" b="0" i="1" smtClean="0"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uk-UA" sz="2000" b="0" i="1" smtClean="0"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uk-UA" sz="2000" b="0" i="1" smtClean="0"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uk-UA" sz="2000" b="0" i="1" smtClean="0"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p>
                          <m:r>
                            <a:rPr lang="uk-UA" sz="2000" b="0" i="1" smtClean="0"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uk-UA" sz="2000" b="0" i="1" smtClean="0"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uk-UA" sz="2000" b="0" i="1" smtClean="0"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uk-UA" sz="2000" b="0" i="1" smtClean="0"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uk-UA" sz="2000" b="0" i="1" smtClean="0"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uk-UA" sz="2000" b="0" i="1" smtClean="0"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uk-UA" sz="2000" b="0" i="1" smtClean="0">
                                  <a:ea typeface="Cambria Math" panose="02040503050406030204" pitchFamily="18" charset="0"/>
                                </a:rPr>
                                <m:t>1,82−</m:t>
                              </m:r>
                              <m:r>
                                <a:rPr lang="uk-UA" sz="2000" b="0" i="1" smtClean="0"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</m:d>
                        </m:sup>
                      </m:sSup>
                      <m:r>
                        <a:rPr lang="uk-UA" sz="2000" b="0" i="1" smtClean="0"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uk-UA" sz="2000" b="0" dirty="0" smtClean="0">
                  <a:ea typeface="Cambria Math" panose="02040503050406030204" pitchFamily="18" charset="0"/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uk-UA" sz="2000" dirty="0" smtClean="0"/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-UA" sz="2000" dirty="0" smtClean="0"/>
                  <a:t>де </a:t>
                </a:r>
                <a14:m>
                  <m:oMath xmlns:m="http://schemas.openxmlformats.org/officeDocument/2006/math">
                    <m:r>
                      <a:rPr lang="uk-UA" sz="2000" i="1" smtClean="0"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uk-UA" sz="2000" dirty="0" smtClean="0"/>
                  <a:t> – </a:t>
                </a:r>
                <a:r>
                  <a:rPr lang="uk-UA" sz="2000" i="1" u="sng" dirty="0" smtClean="0"/>
                  <a:t>об’ємна частка рідини</a:t>
                </a:r>
                <a:r>
                  <a:rPr lang="uk-UA" sz="2000" dirty="0" smtClean="0"/>
                  <a:t>, яка визначається за формулою:</a:t>
                </a:r>
              </a:p>
              <a:p>
                <a:pPr marL="0" indent="0" algn="ctr">
                  <a:buNone/>
                </a:pPr>
                <a:endParaRPr lang="uk-UA" sz="2000" i="1" dirty="0" smtClean="0"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uk-UA" sz="2000" b="0" i="1" smtClean="0"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uk-UA" sz="2000" b="0" i="1" smtClean="0"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uk-UA" sz="2000" b="0" i="1" smtClean="0"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000" b="0" i="1" smtClean="0"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uk-UA" sz="2000" b="0" i="1" smtClean="0"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000" b="0" i="1" smtClean="0"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b="0" i="1" smtClean="0"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uk-UA" sz="2000" b="0" i="1" smtClean="0">
                                  <a:ea typeface="Cambria Math" panose="02040503050406030204" pitchFamily="18" charset="0"/>
                                </a:rPr>
                                <m:t>т</m:t>
                              </m:r>
                            </m:sub>
                          </m:sSub>
                        </m:den>
                      </m:f>
                      <m:r>
                        <a:rPr lang="uk-UA" sz="2000" b="0" i="0" smtClean="0"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uk-UA" sz="2000" i="1" dirty="0" smtClean="0"/>
                          </m:ctrlPr>
                        </m:fPr>
                        <m:num>
                          <m:r>
                            <a:rPr lang="en-US" sz="2000" b="0" i="1" dirty="0" smtClean="0"/>
                            <m:t>𝑋</m:t>
                          </m:r>
                        </m:num>
                        <m:den>
                          <m:r>
                            <a:rPr lang="en-US" sz="2000" b="0" i="1" dirty="0" smtClean="0"/>
                            <m:t>𝑋</m:t>
                          </m:r>
                          <m:r>
                            <a:rPr lang="en-US" sz="2000" b="0" i="1" dirty="0" smtClean="0"/>
                            <m:t>+</m:t>
                          </m:r>
                          <m:f>
                            <m:fPr>
                              <m:ctrlPr>
                                <a:rPr lang="en-US" sz="2000" b="0" i="1" dirty="0" smtClean="0"/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b="0" i="1" dirty="0" smtClean="0"/>
                                  </m:ctrlPr>
                                </m:sSubPr>
                                <m:e>
                                  <m:r>
                                    <a:rPr lang="en-US" sz="2000" b="0" i="1" dirty="0" smtClean="0">
                                      <a:ea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uk-UA" sz="2000" b="0" i="1" dirty="0" smtClean="0"/>
                                    <m:t>р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b="0" i="1" dirty="0" smtClean="0"/>
                                  </m:ctrlPr>
                                </m:sSubPr>
                                <m:e>
                                  <m:r>
                                    <a:rPr lang="en-US" sz="2000" b="0" i="1" dirty="0" smtClean="0">
                                      <a:ea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uk-UA" sz="2000" b="0" i="1" dirty="0" smtClean="0"/>
                                    <m:t>т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uk-UA" sz="2000" b="0" i="1" dirty="0" smtClean="0"/>
                        <m:t>,</m:t>
                      </m:r>
                    </m:oMath>
                  </m:oMathPara>
                </a14:m>
                <a:endParaRPr lang="uk-UA" sz="2000" b="0" i="1" dirty="0" smtClean="0"/>
              </a:p>
              <a:p>
                <a:pPr marL="0" indent="0">
                  <a:buNone/>
                </a:pPr>
                <a:r>
                  <a:rPr lang="uk-UA" sz="2000" dirty="0" smtClean="0"/>
                  <a:t>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000" i="1" smtClean="0"/>
                        </m:ctrlPr>
                      </m:sSubPr>
                      <m:e>
                        <m:r>
                          <a:rPr lang="en-US" sz="2000" b="0" i="1" smtClean="0"/>
                          <m:t>𝑉</m:t>
                        </m:r>
                      </m:e>
                      <m:sub>
                        <m:r>
                          <a:rPr lang="en-US" sz="2000" b="0" i="1" smtClean="0"/>
                          <m:t>𝑝</m:t>
                        </m:r>
                      </m:sub>
                    </m:sSub>
                    <m:r>
                      <a:rPr lang="en-US" sz="2000" b="0" i="1" smtClean="0"/>
                      <m:t> </m:t>
                    </m:r>
                    <m:r>
                      <a:rPr lang="uk-UA" sz="2000" b="0" i="0" smtClean="0"/>
                      <m:t>і </m:t>
                    </m:r>
                    <m:sSub>
                      <m:sSubPr>
                        <m:ctrlPr>
                          <a:rPr lang="uk-UA" sz="2000" b="0" i="1" smtClean="0"/>
                        </m:ctrlPr>
                      </m:sSubPr>
                      <m:e>
                        <m:r>
                          <a:rPr lang="en-US" sz="2000" b="0" i="1" smtClean="0"/>
                          <m:t>𝑉</m:t>
                        </m:r>
                      </m:e>
                      <m:sub>
                        <m:r>
                          <a:rPr lang="uk-UA" sz="2000" b="0" i="1" smtClean="0"/>
                          <m:t>т</m:t>
                        </m:r>
                      </m:sub>
                    </m:sSub>
                  </m:oMath>
                </a14:m>
                <a:r>
                  <a:rPr lang="uk-UA" sz="2000" b="0" i="1" dirty="0" smtClean="0"/>
                  <a:t> </a:t>
                </a:r>
                <a:r>
                  <a:rPr lang="uk-UA" sz="2000" dirty="0" smtClean="0"/>
                  <a:t>- </a:t>
                </a:r>
                <a:r>
                  <a:rPr lang="uk-UA" sz="2000" dirty="0" smtClean="0">
                    <a:cs typeface="Calibri" panose="020F0502020204030204" pitchFamily="34" charset="0"/>
                  </a:rPr>
                  <a:t>відповідно об’єми рідкої і твердої </a:t>
                </a:r>
                <a:r>
                  <a:rPr lang="uk-UA" sz="2000" dirty="0" smtClean="0">
                    <a:cs typeface="Calibri" panose="020F0502020204030204" pitchFamily="34" charset="0"/>
                  </a:rPr>
                  <a:t>фаз, </a:t>
                </a:r>
                <a:r>
                  <a:rPr lang="ru-RU" sz="2000" dirty="0"/>
                  <a:t>м</a:t>
                </a:r>
                <a:r>
                  <a:rPr lang="ru-RU" sz="2000" baseline="30000" dirty="0"/>
                  <a:t>3</a:t>
                </a:r>
                <a:r>
                  <a:rPr lang="uk-UA" sz="2000" dirty="0" smtClean="0">
                    <a:cs typeface="Calibri" panose="020F0502020204030204" pitchFamily="34" charset="0"/>
                  </a:rPr>
                  <a:t>;</a:t>
                </a:r>
                <a:endParaRPr lang="uk-UA" sz="2000" b="0" i="1" dirty="0" smtClean="0"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uk-UA" sz="2000" b="0" dirty="0" smtClean="0"/>
                  <a:t>     </a:t>
                </a:r>
                <a14:m>
                  <m:oMath xmlns:m="http://schemas.openxmlformats.org/officeDocument/2006/math">
                    <m:r>
                      <a:rPr lang="en-US" sz="2000" b="0" i="1" dirty="0" smtClean="0"/>
                      <m:t>𝑋</m:t>
                    </m:r>
                  </m:oMath>
                </a14:m>
                <a:r>
                  <a:rPr lang="uk-UA" sz="2000" b="0" dirty="0" smtClean="0"/>
                  <a:t> – масова частка твердої речовини в розчині.</a:t>
                </a:r>
              </a:p>
              <a:p>
                <a:pPr marL="0" indent="0">
                  <a:buNone/>
                </a:pPr>
                <a:endParaRPr lang="uk-UA" sz="2000" b="0" i="1" dirty="0" smtClean="0"/>
              </a:p>
              <a:p>
                <a:endParaRPr lang="en-US" sz="20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513806"/>
                <a:ext cx="10312401" cy="5974080"/>
              </a:xfrm>
              <a:blipFill>
                <a:blip r:embed="rId2"/>
                <a:stretch>
                  <a:fillRect l="-5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67389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07571" y="705394"/>
                <a:ext cx="10515600" cy="5724117"/>
              </a:xfrm>
            </p:spPr>
            <p:txBody>
              <a:bodyPr>
                <a:normAutofit/>
              </a:bodyPr>
              <a:lstStyle/>
              <a:p>
                <a:endParaRPr lang="uk-UA" sz="2000" dirty="0" smtClean="0"/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-UA" sz="2000" i="1" u="sng" dirty="0" smtClean="0"/>
                  <a:t>Площа </a:t>
                </a:r>
                <a:r>
                  <a:rPr lang="uk-UA" sz="2000" i="1" u="sng" dirty="0" smtClean="0"/>
                  <a:t>відстоювання</a:t>
                </a:r>
                <a:r>
                  <a:rPr lang="uk-UA" sz="2000" dirty="0" smtClean="0"/>
                  <a:t>, </a:t>
                </a:r>
                <a:r>
                  <a:rPr lang="ru-RU" sz="2000" dirty="0" smtClean="0"/>
                  <a:t>м</a:t>
                </a:r>
                <a:r>
                  <a:rPr lang="ru-RU" sz="2000" baseline="30000" dirty="0" smtClean="0"/>
                  <a:t>2</a:t>
                </a:r>
                <a:r>
                  <a:rPr lang="uk-UA" sz="2000" dirty="0" smtClean="0"/>
                  <a:t>:</a:t>
                </a:r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uk-UA" sz="2000" i="1" u="sng" dirty="0" smtClean="0"/>
              </a:p>
              <a:p>
                <a:pPr marL="0" indent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/>
                        <m:t>𝐹</m:t>
                      </m:r>
                      <m:r>
                        <a:rPr lang="en-US" sz="2000" b="0" i="1" smtClean="0"/>
                        <m:t>=</m:t>
                      </m:r>
                      <m:f>
                        <m:fPr>
                          <m:ctrlPr>
                            <a:rPr lang="en-US" sz="2000" b="0" i="1" smtClean="0"/>
                          </m:ctrlPr>
                        </m:fPr>
                        <m:num>
                          <m:r>
                            <a:rPr lang="en-US" sz="2000" b="0" i="1" smtClean="0"/>
                            <m:t>𝐺</m:t>
                          </m:r>
                        </m:num>
                        <m:den>
                          <m:r>
                            <a:rPr lang="en-US" sz="2000" b="0" i="1" smtClean="0"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en-US" sz="2000" b="0" i="1" smtClean="0"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000" b="0" i="1" smtClean="0"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  <m:r>
                        <a:rPr lang="en-US" sz="2000" b="0" i="1" smtClean="0"/>
                        <m:t>,</m:t>
                      </m:r>
                    </m:oMath>
                  </m:oMathPara>
                </a14:m>
                <a:endParaRPr lang="en-US" sz="2000" b="0" dirty="0" smtClean="0"/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uk-UA" sz="2000" dirty="0" smtClean="0"/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uk-UA" sz="2000" dirty="0" smtClean="0"/>
                  <a:t>де </a:t>
                </a:r>
                <a14:m>
                  <m:oMath xmlns:m="http://schemas.openxmlformats.org/officeDocument/2006/math">
                    <m:r>
                      <a:rPr lang="en-US" sz="2000" b="0" i="1" smtClean="0"/>
                      <m:t>𝐺</m:t>
                    </m:r>
                  </m:oMath>
                </a14:m>
                <a:r>
                  <a:rPr lang="uk-UA" sz="2000" b="0" dirty="0" smtClean="0"/>
                  <a:t> – маса освітленої </a:t>
                </a:r>
                <a:r>
                  <a:rPr lang="uk-UA" sz="2000" b="0" dirty="0" smtClean="0"/>
                  <a:t>рідини, кг; </a:t>
                </a:r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uk-UA" sz="2000" dirty="0" smtClean="0">
                    <a:ea typeface="Cambria Math" panose="020405030504060302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uk-UA" sz="2000" b="0" dirty="0" smtClean="0"/>
                  <a:t> – густина </a:t>
                </a:r>
                <a:r>
                  <a:rPr lang="uk-UA" sz="2000" b="0" dirty="0" smtClean="0"/>
                  <a:t>рідини, </a:t>
                </a:r>
                <a:r>
                  <a:rPr lang="ru-RU" sz="2000" dirty="0"/>
                  <a:t>кг/м</a:t>
                </a:r>
                <a:r>
                  <a:rPr lang="ru-RU" sz="2000" baseline="30000" dirty="0"/>
                  <a:t>3</a:t>
                </a:r>
                <a:r>
                  <a:rPr lang="uk-UA" sz="2000" b="0" dirty="0" smtClean="0"/>
                  <a:t>;</a:t>
                </a:r>
                <a:endParaRPr lang="uk-UA" sz="2000" b="0" dirty="0" smtClean="0"/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  </m:t>
                        </m:r>
                        <m:r>
                          <a:rPr lang="en-US" sz="2000" b="0" i="1" smtClean="0"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000" b="0" i="1" smtClean="0"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uk-UA" sz="2000" b="0" dirty="0" smtClean="0"/>
                  <a:t> – продуктивність відстійника</a:t>
                </a:r>
                <a:r>
                  <a:rPr lang="uk-UA" sz="2000" b="0" dirty="0" smtClean="0"/>
                  <a:t>, </a:t>
                </a:r>
                <a:r>
                  <a:rPr lang="ru-RU" sz="2000" dirty="0" smtClean="0"/>
                  <a:t>м</a:t>
                </a:r>
                <a:r>
                  <a:rPr lang="ru-RU" sz="2000" baseline="30000" dirty="0" smtClean="0"/>
                  <a:t>3</a:t>
                </a:r>
                <a:r>
                  <a:rPr lang="uk-UA" sz="2000" b="0" dirty="0" smtClean="0"/>
                  <a:t>/</a:t>
                </a:r>
                <a:r>
                  <a:rPr lang="ru-RU" sz="2000" dirty="0" smtClean="0"/>
                  <a:t>м</a:t>
                </a:r>
                <a:r>
                  <a:rPr lang="ru-RU" sz="2000" baseline="30000" dirty="0" smtClean="0"/>
                  <a:t>2 </a:t>
                </a:r>
                <a:r>
                  <a:rPr lang="uk-UA" sz="2000" dirty="0"/>
                  <a:t>.</a:t>
                </a:r>
              </a:p>
              <a:p>
                <a:pPr mar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:endParaRPr lang="uk-UA" sz="2000" b="0" dirty="0" smtClean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7571" y="705394"/>
                <a:ext cx="10515600" cy="5724117"/>
              </a:xfrm>
              <a:blipFill>
                <a:blip r:embed="rId2"/>
                <a:stretch>
                  <a:fillRect l="-5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32119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802640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Горизонтальний відстійник</a:t>
            </a:r>
            <a:endParaRPr lang="en-US" sz="3600" dirty="0"/>
          </a:p>
        </p:txBody>
      </p:sp>
      <p:pic>
        <p:nvPicPr>
          <p:cNvPr id="3074" name="Picture 2" descr="ÐÐ¾ÑÐ¾Ð¶ÐµÐµ Ð¸Ð·Ð¾Ð±ÑÐ°Ð¶ÐµÐ½Ð¸Ðµ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039" y="1378355"/>
            <a:ext cx="7286897" cy="389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933177" y="5479879"/>
            <a:ext cx="104206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u="sng" dirty="0" err="1" smtClean="0"/>
              <a:t>Недоліком</a:t>
            </a:r>
            <a:r>
              <a:rPr lang="ru-RU" sz="2000" dirty="0" smtClean="0"/>
              <a:t> такого </a:t>
            </a:r>
            <a:r>
              <a:rPr lang="ru-RU" sz="2000" dirty="0" err="1" smtClean="0"/>
              <a:t>відстійника</a:t>
            </a:r>
            <a:r>
              <a:rPr lang="ru-RU" sz="2000" dirty="0" smtClean="0"/>
              <a:t> є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великі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розміри</a:t>
            </a:r>
            <a:r>
              <a:rPr lang="ru-RU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79673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001" y="-127816"/>
            <a:ext cx="10439400" cy="1245416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Відстійник з центральним введенням суспензії</a:t>
            </a:r>
            <a:endParaRPr lang="en-US" sz="3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300" y="1426346"/>
            <a:ext cx="4693273" cy="523571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359763" y="1841137"/>
            <a:ext cx="6069874" cy="2802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/>
              <a:t>1 — </a:t>
            </a:r>
            <a:r>
              <a:rPr lang="ru-RU" sz="2000" dirty="0" err="1" smtClean="0"/>
              <a:t>кільцевий</a:t>
            </a:r>
            <a:r>
              <a:rPr lang="ru-RU" sz="2000" dirty="0" smtClean="0"/>
              <a:t> </a:t>
            </a:r>
            <a:r>
              <a:rPr lang="ru-RU" sz="2000" dirty="0" err="1" smtClean="0"/>
              <a:t>жолоб</a:t>
            </a:r>
            <a:r>
              <a:rPr lang="ru-RU" sz="2000" dirty="0" smtClean="0"/>
              <a:t>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2 — </a:t>
            </a:r>
            <a:r>
              <a:rPr lang="ru-RU" sz="2000" dirty="0" err="1" smtClean="0"/>
              <a:t>завантажувальна</a:t>
            </a:r>
            <a:r>
              <a:rPr lang="ru-RU" sz="2000" dirty="0" smtClean="0"/>
              <a:t> труба;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3 — </a:t>
            </a:r>
            <a:r>
              <a:rPr lang="ru-RU" sz="2000" dirty="0" err="1" smtClean="0"/>
              <a:t>зливальний</a:t>
            </a:r>
            <a:r>
              <a:rPr lang="ru-RU" sz="2000" dirty="0" smtClean="0"/>
              <a:t> штуцер;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4 — </a:t>
            </a:r>
            <a:r>
              <a:rPr lang="ru-RU" sz="2000" dirty="0" err="1" smtClean="0"/>
              <a:t>гребковий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пристрій</a:t>
            </a:r>
            <a:r>
              <a:rPr lang="ru-RU" sz="2000" dirty="0" smtClean="0"/>
              <a:t>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5 — </a:t>
            </a:r>
            <a:r>
              <a:rPr lang="ru-RU" sz="2000" dirty="0" err="1" smtClean="0"/>
              <a:t>пристрій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ущільнення</a:t>
            </a:r>
            <a:r>
              <a:rPr lang="ru-RU" sz="2000" dirty="0" smtClean="0"/>
              <a:t> шламу;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6 — </a:t>
            </a:r>
            <a:r>
              <a:rPr lang="ru-RU" sz="2000" dirty="0" err="1" smtClean="0"/>
              <a:t>розвантажувальний</a:t>
            </a:r>
            <a:r>
              <a:rPr lang="ru-RU" sz="2000" dirty="0" smtClean="0"/>
              <a:t> штуцер.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42216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9680" y="190580"/>
            <a:ext cx="9692640" cy="1325562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Відстійник з периферійним введенням суспензії</a:t>
            </a:r>
            <a:endParaRPr lang="en-US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97" y="1516142"/>
            <a:ext cx="5503803" cy="484704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096000" y="2076911"/>
            <a:ext cx="5730240" cy="3725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/>
              <a:t>1— </a:t>
            </a:r>
            <a:r>
              <a:rPr lang="ru-RU" sz="2000" dirty="0" err="1" smtClean="0"/>
              <a:t>кільцевий</a:t>
            </a:r>
            <a:r>
              <a:rPr lang="ru-RU" sz="2000" dirty="0" smtClean="0"/>
              <a:t> </a:t>
            </a:r>
            <a:r>
              <a:rPr lang="ru-RU" sz="2000" dirty="0" err="1" smtClean="0"/>
              <a:t>жолоб</a:t>
            </a:r>
            <a:r>
              <a:rPr lang="ru-RU" sz="2000" dirty="0" smtClean="0"/>
              <a:t>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2 — </a:t>
            </a:r>
            <a:r>
              <a:rPr lang="ru-RU" sz="2000" dirty="0" err="1" smtClean="0"/>
              <a:t>кільцева</a:t>
            </a:r>
            <a:r>
              <a:rPr lang="ru-RU" sz="2000" dirty="0" smtClean="0"/>
              <a:t> перегородка;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3 — корпус;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4 — </a:t>
            </a:r>
            <a:r>
              <a:rPr lang="ru-RU" sz="2000" dirty="0" err="1" smtClean="0"/>
              <a:t>гребкова</a:t>
            </a:r>
            <a:r>
              <a:rPr lang="ru-RU" sz="2000" dirty="0" smtClean="0"/>
              <a:t> ферма;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5 — </a:t>
            </a:r>
            <a:r>
              <a:rPr lang="ru-RU" sz="2000" dirty="0" err="1" smtClean="0"/>
              <a:t>устрій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ущільнення</a:t>
            </a:r>
            <a:r>
              <a:rPr lang="ru-RU" sz="2000" dirty="0" smtClean="0"/>
              <a:t> шламу;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6 — </a:t>
            </a:r>
            <a:r>
              <a:rPr lang="ru-RU" sz="2000" dirty="0" err="1" smtClean="0"/>
              <a:t>розвантажувальний</a:t>
            </a:r>
            <a:r>
              <a:rPr lang="ru-RU" sz="2000" dirty="0" smtClean="0"/>
              <a:t> штуцер;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7 — </a:t>
            </a:r>
            <a:r>
              <a:rPr lang="ru-RU" sz="2000" dirty="0" err="1" smtClean="0"/>
              <a:t>зливальна</a:t>
            </a:r>
            <a:r>
              <a:rPr lang="ru-RU" sz="2000" dirty="0" smtClean="0"/>
              <a:t> труба;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8 — </a:t>
            </a:r>
            <a:r>
              <a:rPr lang="ru-RU" sz="2000" dirty="0" err="1" smtClean="0"/>
              <a:t>кільцевий</a:t>
            </a:r>
            <a:r>
              <a:rPr lang="ru-RU" sz="2000" dirty="0" smtClean="0"/>
              <a:t> резервуар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56876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5372" y="-256540"/>
            <a:ext cx="9692640" cy="1325562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Відстійник – </a:t>
            </a:r>
            <a:r>
              <a:rPr lang="uk-UA" sz="3600" dirty="0" err="1" smtClean="0"/>
              <a:t>декантер</a:t>
            </a:r>
            <a:r>
              <a:rPr lang="uk-UA" sz="3600" dirty="0" smtClean="0"/>
              <a:t> </a:t>
            </a:r>
            <a:endParaRPr lang="en-US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666" y="1464614"/>
            <a:ext cx="4451533" cy="516188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617027" y="1804988"/>
            <a:ext cx="5799909" cy="3725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/>
              <a:t>1 — корпус;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2 — </a:t>
            </a:r>
            <a:r>
              <a:rPr lang="ru-RU" sz="2000" dirty="0" err="1" smtClean="0"/>
              <a:t>дзвін</a:t>
            </a:r>
            <a:r>
              <a:rPr lang="ru-RU" sz="2000" dirty="0" smtClean="0"/>
              <a:t>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3 — </a:t>
            </a:r>
            <a:r>
              <a:rPr lang="ru-RU" sz="2000" dirty="0" err="1" smtClean="0"/>
              <a:t>зливальна</a:t>
            </a:r>
            <a:r>
              <a:rPr lang="ru-RU" sz="2000" dirty="0" smtClean="0"/>
              <a:t> </a:t>
            </a:r>
            <a:r>
              <a:rPr lang="ru-RU" sz="2000" dirty="0" smtClean="0"/>
              <a:t>труба;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4 — труба </a:t>
            </a:r>
            <a:r>
              <a:rPr lang="ru-RU" sz="2000" dirty="0" err="1" smtClean="0"/>
              <a:t>подачі</a:t>
            </a:r>
            <a:r>
              <a:rPr lang="ru-RU" sz="2000" dirty="0" smtClean="0"/>
              <a:t>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5 — </a:t>
            </a:r>
            <a:r>
              <a:rPr lang="ru-RU" sz="2000" dirty="0" err="1" smtClean="0"/>
              <a:t>приймач</a:t>
            </a:r>
            <a:r>
              <a:rPr lang="ru-RU" sz="2000" dirty="0" smtClean="0"/>
              <a:t> </a:t>
            </a:r>
            <a:r>
              <a:rPr lang="ru-RU" sz="2000" dirty="0" err="1" smtClean="0"/>
              <a:t>освітленого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щолоку</a:t>
            </a:r>
            <a:r>
              <a:rPr lang="ru-RU" sz="2000" dirty="0" smtClean="0"/>
              <a:t>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6 — </a:t>
            </a:r>
            <a:r>
              <a:rPr lang="ru-RU" sz="2000" dirty="0" err="1" smtClean="0"/>
              <a:t>розподільна</a:t>
            </a:r>
            <a:r>
              <a:rPr lang="ru-RU" sz="2000" dirty="0" smtClean="0"/>
              <a:t> чаша;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7 — </a:t>
            </a:r>
            <a:r>
              <a:rPr lang="ru-RU" sz="2000" dirty="0" err="1" smtClean="0"/>
              <a:t>гребковийпристрій</a:t>
            </a:r>
            <a:r>
              <a:rPr lang="ru-RU" sz="2000" dirty="0" smtClean="0"/>
              <a:t>;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8 — </a:t>
            </a:r>
            <a:r>
              <a:rPr lang="ru-RU" sz="2000" dirty="0" err="1" smtClean="0"/>
              <a:t>розвантажувальний</a:t>
            </a:r>
            <a:r>
              <a:rPr lang="ru-RU" sz="2000" dirty="0" smtClean="0"/>
              <a:t> штуцер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638870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TM03457515[[fn=Вид]]</Template>
  <TotalTime>126</TotalTime>
  <Words>244</Words>
  <Application>Microsoft Office PowerPoint</Application>
  <PresentationFormat>Широкоэкранный</PresentationFormat>
  <Paragraphs>84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Century Schoolbook</vt:lpstr>
      <vt:lpstr>Wingdings</vt:lpstr>
      <vt:lpstr>Wingdings 2</vt:lpstr>
      <vt:lpstr>View</vt:lpstr>
      <vt:lpstr>Апарати для розділення суспензій. Відстійники</vt:lpstr>
      <vt:lpstr>Відстоювання</vt:lpstr>
      <vt:lpstr>Презентация PowerPoint</vt:lpstr>
      <vt:lpstr>Презентация PowerPoint</vt:lpstr>
      <vt:lpstr>Презентация PowerPoint</vt:lpstr>
      <vt:lpstr>Горизонтальний відстійник</vt:lpstr>
      <vt:lpstr>Відстійник з центральним введенням суспензії</vt:lpstr>
      <vt:lpstr>Відстійник з периферійним введенням суспензії</vt:lpstr>
      <vt:lpstr>Відстійник – декантер </vt:lpstr>
      <vt:lpstr>Чотирикамерний відстійник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Апарати для розділення суспензій</dc:title>
  <dc:creator>RePack by Diakov</dc:creator>
  <cp:lastModifiedBy>Alla</cp:lastModifiedBy>
  <cp:revision>15</cp:revision>
  <dcterms:created xsi:type="dcterms:W3CDTF">2018-04-29T11:56:14Z</dcterms:created>
  <dcterms:modified xsi:type="dcterms:W3CDTF">2018-05-03T20:31:24Z</dcterms:modified>
</cp:coreProperties>
</file>